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5" r:id="rId2"/>
    <p:sldId id="256" r:id="rId3"/>
    <p:sldId id="286" r:id="rId4"/>
    <p:sldId id="264" r:id="rId5"/>
    <p:sldId id="704" r:id="rId6"/>
    <p:sldId id="277" r:id="rId7"/>
    <p:sldId id="698" r:id="rId8"/>
    <p:sldId id="287" r:id="rId9"/>
    <p:sldId id="695" r:id="rId10"/>
    <p:sldId id="279" r:id="rId11"/>
    <p:sldId id="280" r:id="rId12"/>
    <p:sldId id="292" r:id="rId13"/>
    <p:sldId id="692" r:id="rId14"/>
    <p:sldId id="290" r:id="rId15"/>
    <p:sldId id="699" r:id="rId16"/>
    <p:sldId id="281" r:id="rId17"/>
    <p:sldId id="282" r:id="rId18"/>
    <p:sldId id="689" r:id="rId19"/>
    <p:sldId id="712" r:id="rId20"/>
    <p:sldId id="289" r:id="rId21"/>
    <p:sldId id="694" r:id="rId22"/>
    <p:sldId id="738" r:id="rId23"/>
    <p:sldId id="739" r:id="rId24"/>
    <p:sldId id="717" r:id="rId25"/>
    <p:sldId id="742" r:id="rId26"/>
    <p:sldId id="718" r:id="rId27"/>
    <p:sldId id="285" r:id="rId28"/>
    <p:sldId id="72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908" autoAdjust="0"/>
    <p:restoredTop sz="95878" autoAdjust="0"/>
  </p:normalViewPr>
  <p:slideViewPr>
    <p:cSldViewPr snapToGrid="0">
      <p:cViewPr>
        <p:scale>
          <a:sx n="97" d="100"/>
          <a:sy n="97" d="100"/>
        </p:scale>
        <p:origin x="16" y="544"/>
      </p:cViewPr>
      <p:guideLst/>
    </p:cSldViewPr>
  </p:slideViewPr>
  <p:outlineViewPr>
    <p:cViewPr>
      <p:scale>
        <a:sx n="33" d="100"/>
        <a:sy n="33" d="100"/>
      </p:scale>
      <p:origin x="0" y="-8496"/>
    </p:cViewPr>
  </p:outlineViewPr>
  <p:notesTextViewPr>
    <p:cViewPr>
      <p:scale>
        <a:sx n="80" d="100"/>
        <a:sy n="8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1F167B-F419-4B4E-8B1D-E31B6B100D7C}"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GB"/>
        </a:p>
      </dgm:t>
    </dgm:pt>
    <dgm:pt modelId="{7D3AFB7E-8F07-4C23-AC12-3F854A19AAE8}">
      <dgm:prSet phldrT="[Text]" custT="1"/>
      <dgm:spPr>
        <a:solidFill>
          <a:schemeClr val="accent3"/>
        </a:solidFill>
      </dgm:spPr>
      <dgm:t>
        <a:bodyPr/>
        <a:lstStyle/>
        <a:p>
          <a:r>
            <a:rPr lang="es-ES_tradnl" sz="3200" noProof="0" dirty="0">
              <a:solidFill>
                <a:schemeClr val="tx1"/>
              </a:solidFill>
            </a:rPr>
            <a:t>Convenio núm. 98</a:t>
          </a:r>
        </a:p>
      </dgm:t>
    </dgm:pt>
    <dgm:pt modelId="{5974548A-CB06-4628-9E78-0751326BF4A0}" type="parTrans" cxnId="{398F38B2-1B8F-461D-BD68-F8903669C58D}">
      <dgm:prSet/>
      <dgm:spPr/>
      <dgm:t>
        <a:bodyPr/>
        <a:lstStyle/>
        <a:p>
          <a:endParaRPr lang="en-GB"/>
        </a:p>
      </dgm:t>
    </dgm:pt>
    <dgm:pt modelId="{B1DA14CC-D007-4BAB-AD55-77ADB437F186}" type="sibTrans" cxnId="{398F38B2-1B8F-461D-BD68-F8903669C58D}">
      <dgm:prSet/>
      <dgm:spPr/>
      <dgm:t>
        <a:bodyPr/>
        <a:lstStyle/>
        <a:p>
          <a:endParaRPr lang="en-GB"/>
        </a:p>
      </dgm:t>
    </dgm:pt>
    <dgm:pt modelId="{6BA239BE-00D0-4D22-A179-CB9CBAA3A105}">
      <dgm:prSet phldrT="[Text]"/>
      <dgm:spPr>
        <a:solidFill>
          <a:schemeClr val="accent4"/>
        </a:solidFill>
      </dgm:spPr>
      <dgm:t>
        <a:bodyPr/>
        <a:lstStyle/>
        <a:p>
          <a:r>
            <a:rPr lang="es-ES_tradnl" noProof="0" dirty="0"/>
            <a:t>Artículo</a:t>
          </a:r>
          <a:r>
            <a:rPr lang="es-ES_tradnl" dirty="0"/>
            <a:t> 1</a:t>
          </a:r>
        </a:p>
      </dgm:t>
    </dgm:pt>
    <dgm:pt modelId="{8EAC584B-9F69-4CAC-BC81-BC57A698AB2A}" type="parTrans" cxnId="{4E6FC3CF-ED5A-43A0-B89D-D04BD4AF2ABA}">
      <dgm:prSet/>
      <dgm:spPr/>
      <dgm:t>
        <a:bodyPr/>
        <a:lstStyle/>
        <a:p>
          <a:endParaRPr lang="en-GB"/>
        </a:p>
      </dgm:t>
    </dgm:pt>
    <dgm:pt modelId="{01BBA519-581D-4D83-B3B7-EF11A83D887B}" type="sibTrans" cxnId="{4E6FC3CF-ED5A-43A0-B89D-D04BD4AF2ABA}">
      <dgm:prSet/>
      <dgm:spPr/>
      <dgm:t>
        <a:bodyPr/>
        <a:lstStyle/>
        <a:p>
          <a:endParaRPr lang="en-GB"/>
        </a:p>
      </dgm:t>
    </dgm:pt>
    <dgm:pt modelId="{8CC863E9-0E1A-406D-AC0A-1E99A3875E8A}">
      <dgm:prSet phldrT="[Text]"/>
      <dgm:spPr>
        <a:solidFill>
          <a:schemeClr val="accent4">
            <a:lumMod val="20000"/>
            <a:lumOff val="80000"/>
          </a:schemeClr>
        </a:solidFill>
      </dgm:spPr>
      <dgm:t>
        <a:bodyPr/>
        <a:lstStyle/>
        <a:p>
          <a:r>
            <a:rPr lang="es-ES" dirty="0">
              <a:solidFill>
                <a:schemeClr val="tx1"/>
              </a:solidFill>
            </a:rPr>
            <a:t>Protección contra </a:t>
          </a:r>
          <a:r>
            <a:rPr lang="es-ES" b="1" dirty="0">
              <a:solidFill>
                <a:schemeClr val="tx1"/>
              </a:solidFill>
            </a:rPr>
            <a:t>discriminación</a:t>
          </a:r>
          <a:r>
            <a:rPr lang="es-ES" dirty="0">
              <a:solidFill>
                <a:schemeClr val="tx1"/>
              </a:solidFill>
            </a:rPr>
            <a:t> antisindical</a:t>
          </a:r>
          <a:endParaRPr lang="en-GB" dirty="0">
            <a:solidFill>
              <a:schemeClr val="tx1"/>
            </a:solidFill>
          </a:endParaRPr>
        </a:p>
      </dgm:t>
    </dgm:pt>
    <dgm:pt modelId="{E0767FEC-AFCB-466A-90EE-17FEDBD85796}" type="parTrans" cxnId="{A7FC0D59-54E6-4635-9C28-5660566E0669}">
      <dgm:prSet/>
      <dgm:spPr/>
      <dgm:t>
        <a:bodyPr/>
        <a:lstStyle/>
        <a:p>
          <a:endParaRPr lang="en-GB"/>
        </a:p>
      </dgm:t>
    </dgm:pt>
    <dgm:pt modelId="{5269A6C6-6261-436E-B6F8-8766107B0890}" type="sibTrans" cxnId="{A7FC0D59-54E6-4635-9C28-5660566E0669}">
      <dgm:prSet/>
      <dgm:spPr/>
      <dgm:t>
        <a:bodyPr/>
        <a:lstStyle/>
        <a:p>
          <a:endParaRPr lang="en-GB"/>
        </a:p>
      </dgm:t>
    </dgm:pt>
    <dgm:pt modelId="{0770E365-E013-4A18-BF31-0D7F1C0A1BE1}">
      <dgm:prSet phldrT="[Text]"/>
      <dgm:spPr>
        <a:solidFill>
          <a:schemeClr val="accent4"/>
        </a:solidFill>
      </dgm:spPr>
      <dgm:t>
        <a:bodyPr/>
        <a:lstStyle/>
        <a:p>
          <a:r>
            <a:rPr lang="es-ES_tradnl" dirty="0"/>
            <a:t>Artículo 2</a:t>
          </a:r>
        </a:p>
      </dgm:t>
    </dgm:pt>
    <dgm:pt modelId="{2A3AE95E-DB8F-4B15-97E5-F323882E8CC8}" type="parTrans" cxnId="{8BD6A336-FAA3-499B-AD5A-363026AE3BB9}">
      <dgm:prSet/>
      <dgm:spPr/>
      <dgm:t>
        <a:bodyPr/>
        <a:lstStyle/>
        <a:p>
          <a:endParaRPr lang="en-GB"/>
        </a:p>
      </dgm:t>
    </dgm:pt>
    <dgm:pt modelId="{D4A81C47-D0DF-4EEB-AEA2-8BABEA152678}" type="sibTrans" cxnId="{8BD6A336-FAA3-499B-AD5A-363026AE3BB9}">
      <dgm:prSet/>
      <dgm:spPr/>
      <dgm:t>
        <a:bodyPr/>
        <a:lstStyle/>
        <a:p>
          <a:endParaRPr lang="en-GB"/>
        </a:p>
      </dgm:t>
    </dgm:pt>
    <dgm:pt modelId="{814E397B-62BF-4A63-85A5-8118777D0660}">
      <dgm:prSet phldrT="[Text]"/>
      <dgm:spPr>
        <a:solidFill>
          <a:schemeClr val="accent4">
            <a:lumMod val="20000"/>
            <a:lumOff val="80000"/>
          </a:schemeClr>
        </a:solidFill>
      </dgm:spPr>
      <dgm:t>
        <a:bodyPr/>
        <a:lstStyle/>
        <a:p>
          <a:r>
            <a:rPr lang="es-ES" b="0" dirty="0">
              <a:solidFill>
                <a:schemeClr val="tx1"/>
              </a:solidFill>
            </a:rPr>
            <a:t>Protección contra </a:t>
          </a:r>
          <a:r>
            <a:rPr lang="es-ES" b="1" dirty="0">
              <a:solidFill>
                <a:schemeClr val="tx1"/>
              </a:solidFill>
            </a:rPr>
            <a:t>injerencia</a:t>
          </a:r>
          <a:endParaRPr lang="en-GB" b="1" dirty="0">
            <a:solidFill>
              <a:schemeClr val="tx1"/>
            </a:solidFill>
          </a:endParaRPr>
        </a:p>
      </dgm:t>
    </dgm:pt>
    <dgm:pt modelId="{B5E18D38-0239-43B3-92E4-607565CAAC3D}" type="parTrans" cxnId="{EE800F82-C0B1-4D49-9D61-01B3DB0A0EBD}">
      <dgm:prSet/>
      <dgm:spPr/>
      <dgm:t>
        <a:bodyPr/>
        <a:lstStyle/>
        <a:p>
          <a:endParaRPr lang="en-GB"/>
        </a:p>
      </dgm:t>
    </dgm:pt>
    <dgm:pt modelId="{7F3EAE45-D72D-4418-AF92-53E8A46F9EDB}" type="sibTrans" cxnId="{EE800F82-C0B1-4D49-9D61-01B3DB0A0EBD}">
      <dgm:prSet/>
      <dgm:spPr/>
      <dgm:t>
        <a:bodyPr/>
        <a:lstStyle/>
        <a:p>
          <a:endParaRPr lang="en-GB"/>
        </a:p>
      </dgm:t>
    </dgm:pt>
    <dgm:pt modelId="{67224638-E270-4D12-8143-0494E7DE9B4E}">
      <dgm:prSet/>
      <dgm:spPr>
        <a:solidFill>
          <a:schemeClr val="accent4"/>
        </a:solidFill>
      </dgm:spPr>
      <dgm:t>
        <a:bodyPr/>
        <a:lstStyle/>
        <a:p>
          <a:r>
            <a:rPr lang="es-ES_tradnl" dirty="0"/>
            <a:t>Artículo 3</a:t>
          </a:r>
        </a:p>
      </dgm:t>
    </dgm:pt>
    <dgm:pt modelId="{4A088A40-ABD8-4FBE-ACB5-A4FA1871CDD1}" type="parTrans" cxnId="{32F7AB92-8AC6-4BA4-B261-C45E759D06D4}">
      <dgm:prSet/>
      <dgm:spPr/>
      <dgm:t>
        <a:bodyPr/>
        <a:lstStyle/>
        <a:p>
          <a:endParaRPr lang="en-GB"/>
        </a:p>
      </dgm:t>
    </dgm:pt>
    <dgm:pt modelId="{3F17F818-47AF-4099-B64C-41C6351FECF2}" type="sibTrans" cxnId="{32F7AB92-8AC6-4BA4-B261-C45E759D06D4}">
      <dgm:prSet/>
      <dgm:spPr/>
      <dgm:t>
        <a:bodyPr/>
        <a:lstStyle/>
        <a:p>
          <a:endParaRPr lang="en-GB"/>
        </a:p>
      </dgm:t>
    </dgm:pt>
    <dgm:pt modelId="{57C6372D-7C92-45EE-A0E1-2428E47605D9}">
      <dgm:prSet/>
      <dgm:spPr>
        <a:solidFill>
          <a:schemeClr val="accent4">
            <a:lumMod val="20000"/>
            <a:lumOff val="80000"/>
          </a:schemeClr>
        </a:solidFill>
      </dgm:spPr>
      <dgm:t>
        <a:bodyPr/>
        <a:lstStyle/>
        <a:p>
          <a:r>
            <a:rPr lang="es-ES_tradnl" b="1" noProof="0" dirty="0">
              <a:solidFill>
                <a:schemeClr val="tx1"/>
              </a:solidFill>
            </a:rPr>
            <a:t>Mecanismos</a:t>
          </a:r>
          <a:r>
            <a:rPr lang="es-ES_tradnl" noProof="0" dirty="0">
              <a:solidFill>
                <a:schemeClr val="tx1"/>
              </a:solidFill>
            </a:rPr>
            <a:t> nacionales para que se respete</a:t>
          </a:r>
        </a:p>
      </dgm:t>
    </dgm:pt>
    <dgm:pt modelId="{C7F2BD57-78FC-4E40-A2F3-464AE3013D3C}" type="parTrans" cxnId="{E8AD8187-0719-4D5D-A6F0-8A44333FC2A1}">
      <dgm:prSet/>
      <dgm:spPr/>
      <dgm:t>
        <a:bodyPr/>
        <a:lstStyle/>
        <a:p>
          <a:endParaRPr lang="en-GB"/>
        </a:p>
      </dgm:t>
    </dgm:pt>
    <dgm:pt modelId="{D14C5F83-9EBD-4EF8-B23B-6B66AD0CD02D}" type="sibTrans" cxnId="{E8AD8187-0719-4D5D-A6F0-8A44333FC2A1}">
      <dgm:prSet/>
      <dgm:spPr/>
      <dgm:t>
        <a:bodyPr/>
        <a:lstStyle/>
        <a:p>
          <a:endParaRPr lang="en-GB"/>
        </a:p>
      </dgm:t>
    </dgm:pt>
    <dgm:pt modelId="{CD1DC47E-960D-4108-ACDF-A8DFDD35437E}">
      <dgm:prSet/>
      <dgm:spPr>
        <a:solidFill>
          <a:schemeClr val="accent4"/>
        </a:solidFill>
      </dgm:spPr>
      <dgm:t>
        <a:bodyPr/>
        <a:lstStyle/>
        <a:p>
          <a:r>
            <a:rPr lang="es-ES_tradnl" dirty="0"/>
            <a:t>Artículo 4</a:t>
          </a:r>
        </a:p>
      </dgm:t>
    </dgm:pt>
    <dgm:pt modelId="{F0560B8B-BAD8-40FA-A671-0A2F4B6A77E8}" type="parTrans" cxnId="{E969F022-51F6-4C20-B466-08A21D422C90}">
      <dgm:prSet/>
      <dgm:spPr/>
      <dgm:t>
        <a:bodyPr/>
        <a:lstStyle/>
        <a:p>
          <a:endParaRPr lang="en-GB"/>
        </a:p>
      </dgm:t>
    </dgm:pt>
    <dgm:pt modelId="{40BAC3BF-E32A-439A-AD38-823DF095C543}" type="sibTrans" cxnId="{E969F022-51F6-4C20-B466-08A21D422C90}">
      <dgm:prSet/>
      <dgm:spPr/>
      <dgm:t>
        <a:bodyPr/>
        <a:lstStyle/>
        <a:p>
          <a:endParaRPr lang="en-GB"/>
        </a:p>
      </dgm:t>
    </dgm:pt>
    <dgm:pt modelId="{E38AA536-C9CD-4E03-B1A9-8E997EC9ED9F}">
      <dgm:prSet/>
      <dgm:spPr>
        <a:solidFill>
          <a:schemeClr val="accent4">
            <a:lumMod val="20000"/>
            <a:lumOff val="80000"/>
          </a:schemeClr>
        </a:solidFill>
      </dgm:spPr>
      <dgm:t>
        <a:bodyPr/>
        <a:lstStyle/>
        <a:p>
          <a:r>
            <a:rPr lang="es-ES" b="0" dirty="0">
              <a:solidFill>
                <a:schemeClr val="tx1"/>
              </a:solidFill>
            </a:rPr>
            <a:t>Fomento de </a:t>
          </a:r>
          <a:r>
            <a:rPr lang="es-ES" b="1" dirty="0">
              <a:solidFill>
                <a:schemeClr val="tx1"/>
              </a:solidFill>
            </a:rPr>
            <a:t>negociación colectiva</a:t>
          </a:r>
          <a:endParaRPr lang="en-GB" b="1" dirty="0">
            <a:solidFill>
              <a:schemeClr val="tx1"/>
            </a:solidFill>
          </a:endParaRPr>
        </a:p>
      </dgm:t>
    </dgm:pt>
    <dgm:pt modelId="{061608DC-84C4-4120-BC15-3991D60E9637}" type="parTrans" cxnId="{D032AF56-1777-4CE1-A97E-8F45017BF0CA}">
      <dgm:prSet/>
      <dgm:spPr/>
      <dgm:t>
        <a:bodyPr/>
        <a:lstStyle/>
        <a:p>
          <a:endParaRPr lang="en-GB"/>
        </a:p>
      </dgm:t>
    </dgm:pt>
    <dgm:pt modelId="{0CA393C3-72EB-451C-8DB9-84E53CA3225D}" type="sibTrans" cxnId="{D032AF56-1777-4CE1-A97E-8F45017BF0CA}">
      <dgm:prSet/>
      <dgm:spPr/>
      <dgm:t>
        <a:bodyPr/>
        <a:lstStyle/>
        <a:p>
          <a:endParaRPr lang="en-GB"/>
        </a:p>
      </dgm:t>
    </dgm:pt>
    <dgm:pt modelId="{34470EF3-B66B-47FA-9A85-3C29B96F5852}">
      <dgm:prSet/>
      <dgm:spPr/>
      <dgm:t>
        <a:bodyPr/>
        <a:lstStyle/>
        <a:p>
          <a:r>
            <a:rPr lang="en-GB" dirty="0"/>
            <a:t>Ámbito de aplicación</a:t>
          </a:r>
          <a:endParaRPr lang="en-GB" dirty="0">
            <a:highlight>
              <a:srgbClr val="FF00FF"/>
            </a:highlight>
          </a:endParaRPr>
        </a:p>
      </dgm:t>
    </dgm:pt>
    <dgm:pt modelId="{56C42513-0CB7-471B-8946-F2E4336F4C80}" type="parTrans" cxnId="{03DDCA5D-3D68-43B3-8612-2AFD05E157AE}">
      <dgm:prSet/>
      <dgm:spPr/>
      <dgm:t>
        <a:bodyPr/>
        <a:lstStyle/>
        <a:p>
          <a:endParaRPr lang="en-GB"/>
        </a:p>
      </dgm:t>
    </dgm:pt>
    <dgm:pt modelId="{3BE80D69-E643-40AD-B625-ED80CB482315}" type="sibTrans" cxnId="{03DDCA5D-3D68-43B3-8612-2AFD05E157AE}">
      <dgm:prSet/>
      <dgm:spPr/>
      <dgm:t>
        <a:bodyPr/>
        <a:lstStyle/>
        <a:p>
          <a:endParaRPr lang="en-GB"/>
        </a:p>
      </dgm:t>
    </dgm:pt>
    <dgm:pt modelId="{6AAEE72B-B3A9-4EA0-8FFA-DE70BB676DCE}" type="pres">
      <dgm:prSet presAssocID="{251F167B-F419-4B4E-8B1D-E31B6B100D7C}" presName="Name0" presStyleCnt="0">
        <dgm:presLayoutVars>
          <dgm:chPref val="1"/>
          <dgm:dir/>
          <dgm:animOne val="branch"/>
          <dgm:animLvl val="lvl"/>
          <dgm:resizeHandles/>
        </dgm:presLayoutVars>
      </dgm:prSet>
      <dgm:spPr/>
    </dgm:pt>
    <dgm:pt modelId="{61089453-F750-4C8F-BA21-EC7F96385D71}" type="pres">
      <dgm:prSet presAssocID="{7D3AFB7E-8F07-4C23-AC12-3F854A19AAE8}" presName="vertOne" presStyleCnt="0"/>
      <dgm:spPr/>
    </dgm:pt>
    <dgm:pt modelId="{D74AB8E7-E4EA-4119-90E5-0598677B48A0}" type="pres">
      <dgm:prSet presAssocID="{7D3AFB7E-8F07-4C23-AC12-3F854A19AAE8}" presName="txOne" presStyleLbl="node0" presStyleIdx="0" presStyleCnt="1" custScaleY="54596">
        <dgm:presLayoutVars>
          <dgm:chPref val="3"/>
        </dgm:presLayoutVars>
      </dgm:prSet>
      <dgm:spPr/>
    </dgm:pt>
    <dgm:pt modelId="{BE0AF1FD-0C6D-4B7E-8937-BBFB3A634D7F}" type="pres">
      <dgm:prSet presAssocID="{7D3AFB7E-8F07-4C23-AC12-3F854A19AAE8}" presName="parTransOne" presStyleCnt="0"/>
      <dgm:spPr/>
    </dgm:pt>
    <dgm:pt modelId="{88B58A22-56B2-4C4E-BB3D-E91F16B6539E}" type="pres">
      <dgm:prSet presAssocID="{7D3AFB7E-8F07-4C23-AC12-3F854A19AAE8}" presName="horzOne" presStyleCnt="0"/>
      <dgm:spPr/>
    </dgm:pt>
    <dgm:pt modelId="{58C01306-BCD0-4FAC-B1C7-BC86D756608E}" type="pres">
      <dgm:prSet presAssocID="{34470EF3-B66B-47FA-9A85-3C29B96F5852}" presName="vertTwo" presStyleCnt="0"/>
      <dgm:spPr/>
    </dgm:pt>
    <dgm:pt modelId="{8E707967-4832-43FC-A4D0-67AB20894C11}" type="pres">
      <dgm:prSet presAssocID="{34470EF3-B66B-47FA-9A85-3C29B96F5852}" presName="txTwo" presStyleLbl="node2" presStyleIdx="0" presStyleCnt="5">
        <dgm:presLayoutVars>
          <dgm:chPref val="3"/>
        </dgm:presLayoutVars>
      </dgm:prSet>
      <dgm:spPr/>
    </dgm:pt>
    <dgm:pt modelId="{5B38283E-DC1D-4193-9B7F-9D13194D363E}" type="pres">
      <dgm:prSet presAssocID="{34470EF3-B66B-47FA-9A85-3C29B96F5852}" presName="horzTwo" presStyleCnt="0"/>
      <dgm:spPr/>
    </dgm:pt>
    <dgm:pt modelId="{7B1C28CC-5BC8-4A6B-90E2-7DADEF65ECD9}" type="pres">
      <dgm:prSet presAssocID="{3BE80D69-E643-40AD-B625-ED80CB482315}" presName="sibSpaceTwo" presStyleCnt="0"/>
      <dgm:spPr/>
    </dgm:pt>
    <dgm:pt modelId="{1E505D74-0936-4662-96F0-6B9E3EFD0D60}" type="pres">
      <dgm:prSet presAssocID="{6BA239BE-00D0-4D22-A179-CB9CBAA3A105}" presName="vertTwo" presStyleCnt="0"/>
      <dgm:spPr/>
    </dgm:pt>
    <dgm:pt modelId="{3DC62ABA-EF0F-4C18-9823-27FD6EE2A34B}" type="pres">
      <dgm:prSet presAssocID="{6BA239BE-00D0-4D22-A179-CB9CBAA3A105}" presName="txTwo" presStyleLbl="node2" presStyleIdx="1" presStyleCnt="5">
        <dgm:presLayoutVars>
          <dgm:chPref val="3"/>
        </dgm:presLayoutVars>
      </dgm:prSet>
      <dgm:spPr/>
    </dgm:pt>
    <dgm:pt modelId="{21D3F2AB-5902-4BB1-8931-5EB0294CA6B1}" type="pres">
      <dgm:prSet presAssocID="{6BA239BE-00D0-4D22-A179-CB9CBAA3A105}" presName="parTransTwo" presStyleCnt="0"/>
      <dgm:spPr/>
    </dgm:pt>
    <dgm:pt modelId="{3D97AB90-178A-4CAD-A7B1-8066B3C3D612}" type="pres">
      <dgm:prSet presAssocID="{6BA239BE-00D0-4D22-A179-CB9CBAA3A105}" presName="horzTwo" presStyleCnt="0"/>
      <dgm:spPr/>
    </dgm:pt>
    <dgm:pt modelId="{200BB907-613C-487B-9D6E-8C9FA6EF1B65}" type="pres">
      <dgm:prSet presAssocID="{8CC863E9-0E1A-406D-AC0A-1E99A3875E8A}" presName="vertThree" presStyleCnt="0"/>
      <dgm:spPr/>
    </dgm:pt>
    <dgm:pt modelId="{2ADF9782-15DE-49CF-8BE5-1A3FA7655C5E}" type="pres">
      <dgm:prSet presAssocID="{8CC863E9-0E1A-406D-AC0A-1E99A3875E8A}" presName="txThree" presStyleLbl="node3" presStyleIdx="0" presStyleCnt="4">
        <dgm:presLayoutVars>
          <dgm:chPref val="3"/>
        </dgm:presLayoutVars>
      </dgm:prSet>
      <dgm:spPr/>
    </dgm:pt>
    <dgm:pt modelId="{834F5BE9-AEF2-422A-8AE4-F4B3C12A17B3}" type="pres">
      <dgm:prSet presAssocID="{8CC863E9-0E1A-406D-AC0A-1E99A3875E8A}" presName="horzThree" presStyleCnt="0"/>
      <dgm:spPr/>
    </dgm:pt>
    <dgm:pt modelId="{705BBD44-A916-40EE-9980-A28C575B6F2B}" type="pres">
      <dgm:prSet presAssocID="{01BBA519-581D-4D83-B3B7-EF11A83D887B}" presName="sibSpaceTwo" presStyleCnt="0"/>
      <dgm:spPr/>
    </dgm:pt>
    <dgm:pt modelId="{B68F7CDF-9AB1-4A7E-A283-E1248BAB8720}" type="pres">
      <dgm:prSet presAssocID="{0770E365-E013-4A18-BF31-0D7F1C0A1BE1}" presName="vertTwo" presStyleCnt="0"/>
      <dgm:spPr/>
    </dgm:pt>
    <dgm:pt modelId="{7567F3F8-2A69-4906-85FB-A532FD6E02A9}" type="pres">
      <dgm:prSet presAssocID="{0770E365-E013-4A18-BF31-0D7F1C0A1BE1}" presName="txTwo" presStyleLbl="node2" presStyleIdx="2" presStyleCnt="5">
        <dgm:presLayoutVars>
          <dgm:chPref val="3"/>
        </dgm:presLayoutVars>
      </dgm:prSet>
      <dgm:spPr/>
    </dgm:pt>
    <dgm:pt modelId="{F6FCDB5F-FA00-454E-B203-FBC3F3904D8A}" type="pres">
      <dgm:prSet presAssocID="{0770E365-E013-4A18-BF31-0D7F1C0A1BE1}" presName="parTransTwo" presStyleCnt="0"/>
      <dgm:spPr/>
    </dgm:pt>
    <dgm:pt modelId="{C5559A1E-0FF0-42AE-B36A-F0FEF398BAE6}" type="pres">
      <dgm:prSet presAssocID="{0770E365-E013-4A18-BF31-0D7F1C0A1BE1}" presName="horzTwo" presStyleCnt="0"/>
      <dgm:spPr/>
    </dgm:pt>
    <dgm:pt modelId="{C79621F3-64DB-48E1-BCA7-BC360EE3F236}" type="pres">
      <dgm:prSet presAssocID="{814E397B-62BF-4A63-85A5-8118777D0660}" presName="vertThree" presStyleCnt="0"/>
      <dgm:spPr/>
    </dgm:pt>
    <dgm:pt modelId="{EB76D0A5-497F-4A2C-9089-4D5607CE95EE}" type="pres">
      <dgm:prSet presAssocID="{814E397B-62BF-4A63-85A5-8118777D0660}" presName="txThree" presStyleLbl="node3" presStyleIdx="1" presStyleCnt="4">
        <dgm:presLayoutVars>
          <dgm:chPref val="3"/>
        </dgm:presLayoutVars>
      </dgm:prSet>
      <dgm:spPr/>
    </dgm:pt>
    <dgm:pt modelId="{FB43973F-6A02-4B76-8BED-50FC2B80762B}" type="pres">
      <dgm:prSet presAssocID="{814E397B-62BF-4A63-85A5-8118777D0660}" presName="horzThree" presStyleCnt="0"/>
      <dgm:spPr/>
    </dgm:pt>
    <dgm:pt modelId="{D0F5A717-DE54-400B-9380-9479A47A67AF}" type="pres">
      <dgm:prSet presAssocID="{D4A81C47-D0DF-4EEB-AEA2-8BABEA152678}" presName="sibSpaceTwo" presStyleCnt="0"/>
      <dgm:spPr/>
    </dgm:pt>
    <dgm:pt modelId="{4C498642-D637-4605-9FCC-1439F23CEED7}" type="pres">
      <dgm:prSet presAssocID="{67224638-E270-4D12-8143-0494E7DE9B4E}" presName="vertTwo" presStyleCnt="0"/>
      <dgm:spPr/>
    </dgm:pt>
    <dgm:pt modelId="{4A1DAE4F-00AD-47A4-96E3-B8E5326B1351}" type="pres">
      <dgm:prSet presAssocID="{67224638-E270-4D12-8143-0494E7DE9B4E}" presName="txTwo" presStyleLbl="node2" presStyleIdx="3" presStyleCnt="5">
        <dgm:presLayoutVars>
          <dgm:chPref val="3"/>
        </dgm:presLayoutVars>
      </dgm:prSet>
      <dgm:spPr/>
    </dgm:pt>
    <dgm:pt modelId="{25C9AD10-7AFB-49A9-9552-A6D50302DDF6}" type="pres">
      <dgm:prSet presAssocID="{67224638-E270-4D12-8143-0494E7DE9B4E}" presName="parTransTwo" presStyleCnt="0"/>
      <dgm:spPr/>
    </dgm:pt>
    <dgm:pt modelId="{4C0FBE06-1930-4B4E-9B71-3D19533F06E7}" type="pres">
      <dgm:prSet presAssocID="{67224638-E270-4D12-8143-0494E7DE9B4E}" presName="horzTwo" presStyleCnt="0"/>
      <dgm:spPr/>
    </dgm:pt>
    <dgm:pt modelId="{E5E57D6C-BD48-4EED-AA67-A158ACB8B720}" type="pres">
      <dgm:prSet presAssocID="{57C6372D-7C92-45EE-A0E1-2428E47605D9}" presName="vertThree" presStyleCnt="0"/>
      <dgm:spPr/>
    </dgm:pt>
    <dgm:pt modelId="{DD005B21-A20D-4021-AA65-401188B2E392}" type="pres">
      <dgm:prSet presAssocID="{57C6372D-7C92-45EE-A0E1-2428E47605D9}" presName="txThree" presStyleLbl="node3" presStyleIdx="2" presStyleCnt="4">
        <dgm:presLayoutVars>
          <dgm:chPref val="3"/>
        </dgm:presLayoutVars>
      </dgm:prSet>
      <dgm:spPr/>
    </dgm:pt>
    <dgm:pt modelId="{ABC45F14-E60E-4E68-A462-EA6A35F99820}" type="pres">
      <dgm:prSet presAssocID="{57C6372D-7C92-45EE-A0E1-2428E47605D9}" presName="horzThree" presStyleCnt="0"/>
      <dgm:spPr/>
    </dgm:pt>
    <dgm:pt modelId="{07A4FE4A-8292-4C20-BA97-217C26954321}" type="pres">
      <dgm:prSet presAssocID="{3F17F818-47AF-4099-B64C-41C6351FECF2}" presName="sibSpaceTwo" presStyleCnt="0"/>
      <dgm:spPr/>
    </dgm:pt>
    <dgm:pt modelId="{A1F094EE-3A5D-4A92-9262-B59B828898A0}" type="pres">
      <dgm:prSet presAssocID="{CD1DC47E-960D-4108-ACDF-A8DFDD35437E}" presName="vertTwo" presStyleCnt="0"/>
      <dgm:spPr/>
    </dgm:pt>
    <dgm:pt modelId="{19410D57-6462-4C66-88AD-30B1E67458B2}" type="pres">
      <dgm:prSet presAssocID="{CD1DC47E-960D-4108-ACDF-A8DFDD35437E}" presName="txTwo" presStyleLbl="node2" presStyleIdx="4" presStyleCnt="5">
        <dgm:presLayoutVars>
          <dgm:chPref val="3"/>
        </dgm:presLayoutVars>
      </dgm:prSet>
      <dgm:spPr/>
    </dgm:pt>
    <dgm:pt modelId="{FAE35CBF-4F86-4783-85BD-3E148CA2DA2F}" type="pres">
      <dgm:prSet presAssocID="{CD1DC47E-960D-4108-ACDF-A8DFDD35437E}" presName="parTransTwo" presStyleCnt="0"/>
      <dgm:spPr/>
    </dgm:pt>
    <dgm:pt modelId="{2FB4CE68-2CE7-497B-8F03-9E3407171419}" type="pres">
      <dgm:prSet presAssocID="{CD1DC47E-960D-4108-ACDF-A8DFDD35437E}" presName="horzTwo" presStyleCnt="0"/>
      <dgm:spPr/>
    </dgm:pt>
    <dgm:pt modelId="{159B00A1-3837-4642-952F-40908EA4D80B}" type="pres">
      <dgm:prSet presAssocID="{E38AA536-C9CD-4E03-B1A9-8E997EC9ED9F}" presName="vertThree" presStyleCnt="0"/>
      <dgm:spPr/>
    </dgm:pt>
    <dgm:pt modelId="{7DD10EE7-26F4-42A3-BA9D-DB9E14A0C673}" type="pres">
      <dgm:prSet presAssocID="{E38AA536-C9CD-4E03-B1A9-8E997EC9ED9F}" presName="txThree" presStyleLbl="node3" presStyleIdx="3" presStyleCnt="4">
        <dgm:presLayoutVars>
          <dgm:chPref val="3"/>
        </dgm:presLayoutVars>
      </dgm:prSet>
      <dgm:spPr/>
    </dgm:pt>
    <dgm:pt modelId="{8D1A6A05-7C03-4BC5-9308-F8AB88AF48EC}" type="pres">
      <dgm:prSet presAssocID="{E38AA536-C9CD-4E03-B1A9-8E997EC9ED9F}" presName="horzThree" presStyleCnt="0"/>
      <dgm:spPr/>
    </dgm:pt>
  </dgm:ptLst>
  <dgm:cxnLst>
    <dgm:cxn modelId="{583D3E0C-DAE5-45FC-B9E8-63142D6B75A5}" type="presOf" srcId="{8CC863E9-0E1A-406D-AC0A-1E99A3875E8A}" destId="{2ADF9782-15DE-49CF-8BE5-1A3FA7655C5E}" srcOrd="0" destOrd="0" presId="urn:microsoft.com/office/officeart/2005/8/layout/hierarchy4"/>
    <dgm:cxn modelId="{1CF18418-8E71-4D50-BEBF-FA549A783856}" type="presOf" srcId="{814E397B-62BF-4A63-85A5-8118777D0660}" destId="{EB76D0A5-497F-4A2C-9089-4D5607CE95EE}" srcOrd="0" destOrd="0" presId="urn:microsoft.com/office/officeart/2005/8/layout/hierarchy4"/>
    <dgm:cxn modelId="{B7A31C1F-6E18-4081-8440-73605E69E8C6}" type="presOf" srcId="{7D3AFB7E-8F07-4C23-AC12-3F854A19AAE8}" destId="{D74AB8E7-E4EA-4119-90E5-0598677B48A0}" srcOrd="0" destOrd="0" presId="urn:microsoft.com/office/officeart/2005/8/layout/hierarchy4"/>
    <dgm:cxn modelId="{E969F022-51F6-4C20-B466-08A21D422C90}" srcId="{7D3AFB7E-8F07-4C23-AC12-3F854A19AAE8}" destId="{CD1DC47E-960D-4108-ACDF-A8DFDD35437E}" srcOrd="4" destOrd="0" parTransId="{F0560B8B-BAD8-40FA-A671-0A2F4B6A77E8}" sibTransId="{40BAC3BF-E32A-439A-AD38-823DF095C543}"/>
    <dgm:cxn modelId="{7096F027-1F9C-4CBF-ACFD-3078F65CC067}" type="presOf" srcId="{E38AA536-C9CD-4E03-B1A9-8E997EC9ED9F}" destId="{7DD10EE7-26F4-42A3-BA9D-DB9E14A0C673}" srcOrd="0" destOrd="0" presId="urn:microsoft.com/office/officeart/2005/8/layout/hierarchy4"/>
    <dgm:cxn modelId="{8BD6A336-FAA3-499B-AD5A-363026AE3BB9}" srcId="{7D3AFB7E-8F07-4C23-AC12-3F854A19AAE8}" destId="{0770E365-E013-4A18-BF31-0D7F1C0A1BE1}" srcOrd="2" destOrd="0" parTransId="{2A3AE95E-DB8F-4B15-97E5-F323882E8CC8}" sibTransId="{D4A81C47-D0DF-4EEB-AEA2-8BABEA152678}"/>
    <dgm:cxn modelId="{1D98AB4E-771C-4874-BC36-258993772278}" type="presOf" srcId="{57C6372D-7C92-45EE-A0E1-2428E47605D9}" destId="{DD005B21-A20D-4021-AA65-401188B2E392}" srcOrd="0" destOrd="0" presId="urn:microsoft.com/office/officeart/2005/8/layout/hierarchy4"/>
    <dgm:cxn modelId="{008C8550-8D01-45A5-A5C3-0D5E6D8B5AAD}" type="presOf" srcId="{67224638-E270-4D12-8143-0494E7DE9B4E}" destId="{4A1DAE4F-00AD-47A4-96E3-B8E5326B1351}" srcOrd="0" destOrd="0" presId="urn:microsoft.com/office/officeart/2005/8/layout/hierarchy4"/>
    <dgm:cxn modelId="{5B842852-C92C-4891-B66A-F1028679109E}" type="presOf" srcId="{6BA239BE-00D0-4D22-A179-CB9CBAA3A105}" destId="{3DC62ABA-EF0F-4C18-9823-27FD6EE2A34B}" srcOrd="0" destOrd="0" presId="urn:microsoft.com/office/officeart/2005/8/layout/hierarchy4"/>
    <dgm:cxn modelId="{D032AF56-1777-4CE1-A97E-8F45017BF0CA}" srcId="{CD1DC47E-960D-4108-ACDF-A8DFDD35437E}" destId="{E38AA536-C9CD-4E03-B1A9-8E997EC9ED9F}" srcOrd="0" destOrd="0" parTransId="{061608DC-84C4-4120-BC15-3991D60E9637}" sibTransId="{0CA393C3-72EB-451C-8DB9-84E53CA3225D}"/>
    <dgm:cxn modelId="{A7FC0D59-54E6-4635-9C28-5660566E0669}" srcId="{6BA239BE-00D0-4D22-A179-CB9CBAA3A105}" destId="{8CC863E9-0E1A-406D-AC0A-1E99A3875E8A}" srcOrd="0" destOrd="0" parTransId="{E0767FEC-AFCB-466A-90EE-17FEDBD85796}" sibTransId="{5269A6C6-6261-436E-B6F8-8766107B0890}"/>
    <dgm:cxn modelId="{03DDCA5D-3D68-43B3-8612-2AFD05E157AE}" srcId="{7D3AFB7E-8F07-4C23-AC12-3F854A19AAE8}" destId="{34470EF3-B66B-47FA-9A85-3C29B96F5852}" srcOrd="0" destOrd="0" parTransId="{56C42513-0CB7-471B-8946-F2E4336F4C80}" sibTransId="{3BE80D69-E643-40AD-B625-ED80CB482315}"/>
    <dgm:cxn modelId="{41949A70-4C1D-4185-B242-CC908BBD68CF}" type="presOf" srcId="{CD1DC47E-960D-4108-ACDF-A8DFDD35437E}" destId="{19410D57-6462-4C66-88AD-30B1E67458B2}" srcOrd="0" destOrd="0" presId="urn:microsoft.com/office/officeart/2005/8/layout/hierarchy4"/>
    <dgm:cxn modelId="{EE800F82-C0B1-4D49-9D61-01B3DB0A0EBD}" srcId="{0770E365-E013-4A18-BF31-0D7F1C0A1BE1}" destId="{814E397B-62BF-4A63-85A5-8118777D0660}" srcOrd="0" destOrd="0" parTransId="{B5E18D38-0239-43B3-92E4-607565CAAC3D}" sibTransId="{7F3EAE45-D72D-4418-AF92-53E8A46F9EDB}"/>
    <dgm:cxn modelId="{E8AD8187-0719-4D5D-A6F0-8A44333FC2A1}" srcId="{67224638-E270-4D12-8143-0494E7DE9B4E}" destId="{57C6372D-7C92-45EE-A0E1-2428E47605D9}" srcOrd="0" destOrd="0" parTransId="{C7F2BD57-78FC-4E40-A2F3-464AE3013D3C}" sibTransId="{D14C5F83-9EBD-4EF8-B23B-6B66AD0CD02D}"/>
    <dgm:cxn modelId="{32F7AB92-8AC6-4BA4-B261-C45E759D06D4}" srcId="{7D3AFB7E-8F07-4C23-AC12-3F854A19AAE8}" destId="{67224638-E270-4D12-8143-0494E7DE9B4E}" srcOrd="3" destOrd="0" parTransId="{4A088A40-ABD8-4FBE-ACB5-A4FA1871CDD1}" sibTransId="{3F17F818-47AF-4099-B64C-41C6351FECF2}"/>
    <dgm:cxn modelId="{8F8B769E-D372-419D-BF91-7F92A7B4B735}" type="presOf" srcId="{0770E365-E013-4A18-BF31-0D7F1C0A1BE1}" destId="{7567F3F8-2A69-4906-85FB-A532FD6E02A9}" srcOrd="0" destOrd="0" presId="urn:microsoft.com/office/officeart/2005/8/layout/hierarchy4"/>
    <dgm:cxn modelId="{398F38B2-1B8F-461D-BD68-F8903669C58D}" srcId="{251F167B-F419-4B4E-8B1D-E31B6B100D7C}" destId="{7D3AFB7E-8F07-4C23-AC12-3F854A19AAE8}" srcOrd="0" destOrd="0" parTransId="{5974548A-CB06-4628-9E78-0751326BF4A0}" sibTransId="{B1DA14CC-D007-4BAB-AD55-77ADB437F186}"/>
    <dgm:cxn modelId="{AFE555C4-6773-44F0-9D65-E4C8E72FE52D}" type="presOf" srcId="{34470EF3-B66B-47FA-9A85-3C29B96F5852}" destId="{8E707967-4832-43FC-A4D0-67AB20894C11}" srcOrd="0" destOrd="0" presId="urn:microsoft.com/office/officeart/2005/8/layout/hierarchy4"/>
    <dgm:cxn modelId="{4E6FC3CF-ED5A-43A0-B89D-D04BD4AF2ABA}" srcId="{7D3AFB7E-8F07-4C23-AC12-3F854A19AAE8}" destId="{6BA239BE-00D0-4D22-A179-CB9CBAA3A105}" srcOrd="1" destOrd="0" parTransId="{8EAC584B-9F69-4CAC-BC81-BC57A698AB2A}" sibTransId="{01BBA519-581D-4D83-B3B7-EF11A83D887B}"/>
    <dgm:cxn modelId="{897162EA-B04D-4B8A-BEA9-4D4B4079FDF1}" type="presOf" srcId="{251F167B-F419-4B4E-8B1D-E31B6B100D7C}" destId="{6AAEE72B-B3A9-4EA0-8FFA-DE70BB676DCE}" srcOrd="0" destOrd="0" presId="urn:microsoft.com/office/officeart/2005/8/layout/hierarchy4"/>
    <dgm:cxn modelId="{5BBD2B1A-CBEC-4E2D-AE10-FBA1DF919AFD}" type="presParOf" srcId="{6AAEE72B-B3A9-4EA0-8FFA-DE70BB676DCE}" destId="{61089453-F750-4C8F-BA21-EC7F96385D71}" srcOrd="0" destOrd="0" presId="urn:microsoft.com/office/officeart/2005/8/layout/hierarchy4"/>
    <dgm:cxn modelId="{D198EBCD-531A-4C43-BA12-2FFFA879F3D4}" type="presParOf" srcId="{61089453-F750-4C8F-BA21-EC7F96385D71}" destId="{D74AB8E7-E4EA-4119-90E5-0598677B48A0}" srcOrd="0" destOrd="0" presId="urn:microsoft.com/office/officeart/2005/8/layout/hierarchy4"/>
    <dgm:cxn modelId="{D33C6C96-21C9-4259-97BA-F2F44E49618C}" type="presParOf" srcId="{61089453-F750-4C8F-BA21-EC7F96385D71}" destId="{BE0AF1FD-0C6D-4B7E-8937-BBFB3A634D7F}" srcOrd="1" destOrd="0" presId="urn:microsoft.com/office/officeart/2005/8/layout/hierarchy4"/>
    <dgm:cxn modelId="{D05F3D05-D7CB-4375-91B1-15788CC53FFA}" type="presParOf" srcId="{61089453-F750-4C8F-BA21-EC7F96385D71}" destId="{88B58A22-56B2-4C4E-BB3D-E91F16B6539E}" srcOrd="2" destOrd="0" presId="urn:microsoft.com/office/officeart/2005/8/layout/hierarchy4"/>
    <dgm:cxn modelId="{FD1DA0DB-7575-4200-ADE6-9A3EE6F91793}" type="presParOf" srcId="{88B58A22-56B2-4C4E-BB3D-E91F16B6539E}" destId="{58C01306-BCD0-4FAC-B1C7-BC86D756608E}" srcOrd="0" destOrd="0" presId="urn:microsoft.com/office/officeart/2005/8/layout/hierarchy4"/>
    <dgm:cxn modelId="{CC1D2675-AC4A-4D7F-8E10-ACBFAE0ECAC5}" type="presParOf" srcId="{58C01306-BCD0-4FAC-B1C7-BC86D756608E}" destId="{8E707967-4832-43FC-A4D0-67AB20894C11}" srcOrd="0" destOrd="0" presId="urn:microsoft.com/office/officeart/2005/8/layout/hierarchy4"/>
    <dgm:cxn modelId="{F1C73CF1-9BA8-4701-B4B5-70FAA12D7E4F}" type="presParOf" srcId="{58C01306-BCD0-4FAC-B1C7-BC86D756608E}" destId="{5B38283E-DC1D-4193-9B7F-9D13194D363E}" srcOrd="1" destOrd="0" presId="urn:microsoft.com/office/officeart/2005/8/layout/hierarchy4"/>
    <dgm:cxn modelId="{06079CC4-C2D2-4EF7-B195-8C0D466DDEC3}" type="presParOf" srcId="{88B58A22-56B2-4C4E-BB3D-E91F16B6539E}" destId="{7B1C28CC-5BC8-4A6B-90E2-7DADEF65ECD9}" srcOrd="1" destOrd="0" presId="urn:microsoft.com/office/officeart/2005/8/layout/hierarchy4"/>
    <dgm:cxn modelId="{2F1BEAF0-EA62-4AC0-B5B5-0C23645F38C8}" type="presParOf" srcId="{88B58A22-56B2-4C4E-BB3D-E91F16B6539E}" destId="{1E505D74-0936-4662-96F0-6B9E3EFD0D60}" srcOrd="2" destOrd="0" presId="urn:microsoft.com/office/officeart/2005/8/layout/hierarchy4"/>
    <dgm:cxn modelId="{4A808C15-3B8A-4AD6-A060-559DB8AC23E2}" type="presParOf" srcId="{1E505D74-0936-4662-96F0-6B9E3EFD0D60}" destId="{3DC62ABA-EF0F-4C18-9823-27FD6EE2A34B}" srcOrd="0" destOrd="0" presId="urn:microsoft.com/office/officeart/2005/8/layout/hierarchy4"/>
    <dgm:cxn modelId="{B18D141B-9107-4751-820A-07656E5B705E}" type="presParOf" srcId="{1E505D74-0936-4662-96F0-6B9E3EFD0D60}" destId="{21D3F2AB-5902-4BB1-8931-5EB0294CA6B1}" srcOrd="1" destOrd="0" presId="urn:microsoft.com/office/officeart/2005/8/layout/hierarchy4"/>
    <dgm:cxn modelId="{2809935A-6719-4C93-86B8-5411BC28CC1D}" type="presParOf" srcId="{1E505D74-0936-4662-96F0-6B9E3EFD0D60}" destId="{3D97AB90-178A-4CAD-A7B1-8066B3C3D612}" srcOrd="2" destOrd="0" presId="urn:microsoft.com/office/officeart/2005/8/layout/hierarchy4"/>
    <dgm:cxn modelId="{97267A8E-CA38-4D7E-B2AD-2D1F158DF348}" type="presParOf" srcId="{3D97AB90-178A-4CAD-A7B1-8066B3C3D612}" destId="{200BB907-613C-487B-9D6E-8C9FA6EF1B65}" srcOrd="0" destOrd="0" presId="urn:microsoft.com/office/officeart/2005/8/layout/hierarchy4"/>
    <dgm:cxn modelId="{B41F64FE-7C8B-482E-A71D-8E11DBF9E712}" type="presParOf" srcId="{200BB907-613C-487B-9D6E-8C9FA6EF1B65}" destId="{2ADF9782-15DE-49CF-8BE5-1A3FA7655C5E}" srcOrd="0" destOrd="0" presId="urn:microsoft.com/office/officeart/2005/8/layout/hierarchy4"/>
    <dgm:cxn modelId="{3C2F2259-8A8F-4907-A86F-38089E974E92}" type="presParOf" srcId="{200BB907-613C-487B-9D6E-8C9FA6EF1B65}" destId="{834F5BE9-AEF2-422A-8AE4-F4B3C12A17B3}" srcOrd="1" destOrd="0" presId="urn:microsoft.com/office/officeart/2005/8/layout/hierarchy4"/>
    <dgm:cxn modelId="{64AB7006-F3F3-4EA8-B6D9-5F22AEABB67E}" type="presParOf" srcId="{88B58A22-56B2-4C4E-BB3D-E91F16B6539E}" destId="{705BBD44-A916-40EE-9980-A28C575B6F2B}" srcOrd="3" destOrd="0" presId="urn:microsoft.com/office/officeart/2005/8/layout/hierarchy4"/>
    <dgm:cxn modelId="{995B9097-92C5-437A-9E07-A0074BF16F54}" type="presParOf" srcId="{88B58A22-56B2-4C4E-BB3D-E91F16B6539E}" destId="{B68F7CDF-9AB1-4A7E-A283-E1248BAB8720}" srcOrd="4" destOrd="0" presId="urn:microsoft.com/office/officeart/2005/8/layout/hierarchy4"/>
    <dgm:cxn modelId="{D912EF74-5252-469F-8EFB-23B3698962F8}" type="presParOf" srcId="{B68F7CDF-9AB1-4A7E-A283-E1248BAB8720}" destId="{7567F3F8-2A69-4906-85FB-A532FD6E02A9}" srcOrd="0" destOrd="0" presId="urn:microsoft.com/office/officeart/2005/8/layout/hierarchy4"/>
    <dgm:cxn modelId="{76100892-37E8-402E-B5CA-A9B042DC96D4}" type="presParOf" srcId="{B68F7CDF-9AB1-4A7E-A283-E1248BAB8720}" destId="{F6FCDB5F-FA00-454E-B203-FBC3F3904D8A}" srcOrd="1" destOrd="0" presId="urn:microsoft.com/office/officeart/2005/8/layout/hierarchy4"/>
    <dgm:cxn modelId="{9C0A1A25-8EBC-40E8-984F-433FF7615E34}" type="presParOf" srcId="{B68F7CDF-9AB1-4A7E-A283-E1248BAB8720}" destId="{C5559A1E-0FF0-42AE-B36A-F0FEF398BAE6}" srcOrd="2" destOrd="0" presId="urn:microsoft.com/office/officeart/2005/8/layout/hierarchy4"/>
    <dgm:cxn modelId="{83EFC3CD-C0E2-44DB-8AD9-9B104ACE6AAC}" type="presParOf" srcId="{C5559A1E-0FF0-42AE-B36A-F0FEF398BAE6}" destId="{C79621F3-64DB-48E1-BCA7-BC360EE3F236}" srcOrd="0" destOrd="0" presId="urn:microsoft.com/office/officeart/2005/8/layout/hierarchy4"/>
    <dgm:cxn modelId="{C6FE7CE7-97FB-4621-A537-4133AAC663F9}" type="presParOf" srcId="{C79621F3-64DB-48E1-BCA7-BC360EE3F236}" destId="{EB76D0A5-497F-4A2C-9089-4D5607CE95EE}" srcOrd="0" destOrd="0" presId="urn:microsoft.com/office/officeart/2005/8/layout/hierarchy4"/>
    <dgm:cxn modelId="{75E52729-841D-4CFB-89DE-29C5CC6EA9A0}" type="presParOf" srcId="{C79621F3-64DB-48E1-BCA7-BC360EE3F236}" destId="{FB43973F-6A02-4B76-8BED-50FC2B80762B}" srcOrd="1" destOrd="0" presId="urn:microsoft.com/office/officeart/2005/8/layout/hierarchy4"/>
    <dgm:cxn modelId="{41827DBD-DFF6-487E-A6C1-44D60CF1C2C3}" type="presParOf" srcId="{88B58A22-56B2-4C4E-BB3D-E91F16B6539E}" destId="{D0F5A717-DE54-400B-9380-9479A47A67AF}" srcOrd="5" destOrd="0" presId="urn:microsoft.com/office/officeart/2005/8/layout/hierarchy4"/>
    <dgm:cxn modelId="{966D3E75-2B94-4E3D-A1D5-7638EB3B6973}" type="presParOf" srcId="{88B58A22-56B2-4C4E-BB3D-E91F16B6539E}" destId="{4C498642-D637-4605-9FCC-1439F23CEED7}" srcOrd="6" destOrd="0" presId="urn:microsoft.com/office/officeart/2005/8/layout/hierarchy4"/>
    <dgm:cxn modelId="{79860FA4-7D33-4BF8-953D-91281D2FC007}" type="presParOf" srcId="{4C498642-D637-4605-9FCC-1439F23CEED7}" destId="{4A1DAE4F-00AD-47A4-96E3-B8E5326B1351}" srcOrd="0" destOrd="0" presId="urn:microsoft.com/office/officeart/2005/8/layout/hierarchy4"/>
    <dgm:cxn modelId="{A8CAF25B-0F2E-4C57-A1AE-CEB1B8BF2367}" type="presParOf" srcId="{4C498642-D637-4605-9FCC-1439F23CEED7}" destId="{25C9AD10-7AFB-49A9-9552-A6D50302DDF6}" srcOrd="1" destOrd="0" presId="urn:microsoft.com/office/officeart/2005/8/layout/hierarchy4"/>
    <dgm:cxn modelId="{D2F38FE8-7680-48FB-A564-4AD15E4F80BA}" type="presParOf" srcId="{4C498642-D637-4605-9FCC-1439F23CEED7}" destId="{4C0FBE06-1930-4B4E-9B71-3D19533F06E7}" srcOrd="2" destOrd="0" presId="urn:microsoft.com/office/officeart/2005/8/layout/hierarchy4"/>
    <dgm:cxn modelId="{BF0ABF69-242C-48AB-973D-E62834327C8D}" type="presParOf" srcId="{4C0FBE06-1930-4B4E-9B71-3D19533F06E7}" destId="{E5E57D6C-BD48-4EED-AA67-A158ACB8B720}" srcOrd="0" destOrd="0" presId="urn:microsoft.com/office/officeart/2005/8/layout/hierarchy4"/>
    <dgm:cxn modelId="{304AF774-1634-46FE-888C-E28D3160EC3B}" type="presParOf" srcId="{E5E57D6C-BD48-4EED-AA67-A158ACB8B720}" destId="{DD005B21-A20D-4021-AA65-401188B2E392}" srcOrd="0" destOrd="0" presId="urn:microsoft.com/office/officeart/2005/8/layout/hierarchy4"/>
    <dgm:cxn modelId="{C10EB0EF-1E19-47EA-8A79-723F28144327}" type="presParOf" srcId="{E5E57D6C-BD48-4EED-AA67-A158ACB8B720}" destId="{ABC45F14-E60E-4E68-A462-EA6A35F99820}" srcOrd="1" destOrd="0" presId="urn:microsoft.com/office/officeart/2005/8/layout/hierarchy4"/>
    <dgm:cxn modelId="{C9221CD8-7626-45B7-AE3A-FE896EBB2B01}" type="presParOf" srcId="{88B58A22-56B2-4C4E-BB3D-E91F16B6539E}" destId="{07A4FE4A-8292-4C20-BA97-217C26954321}" srcOrd="7" destOrd="0" presId="urn:microsoft.com/office/officeart/2005/8/layout/hierarchy4"/>
    <dgm:cxn modelId="{E572707A-5466-45B9-9979-55DFCEE5F1F5}" type="presParOf" srcId="{88B58A22-56B2-4C4E-BB3D-E91F16B6539E}" destId="{A1F094EE-3A5D-4A92-9262-B59B828898A0}" srcOrd="8" destOrd="0" presId="urn:microsoft.com/office/officeart/2005/8/layout/hierarchy4"/>
    <dgm:cxn modelId="{50FAAB12-011D-420F-9E84-5D428AC9C18B}" type="presParOf" srcId="{A1F094EE-3A5D-4A92-9262-B59B828898A0}" destId="{19410D57-6462-4C66-88AD-30B1E67458B2}" srcOrd="0" destOrd="0" presId="urn:microsoft.com/office/officeart/2005/8/layout/hierarchy4"/>
    <dgm:cxn modelId="{DB433EC3-59E3-47DB-9D66-B9E3CCB58C18}" type="presParOf" srcId="{A1F094EE-3A5D-4A92-9262-B59B828898A0}" destId="{FAE35CBF-4F86-4783-85BD-3E148CA2DA2F}" srcOrd="1" destOrd="0" presId="urn:microsoft.com/office/officeart/2005/8/layout/hierarchy4"/>
    <dgm:cxn modelId="{52AFB1B0-21C2-4878-94B2-58FA23E489AA}" type="presParOf" srcId="{A1F094EE-3A5D-4A92-9262-B59B828898A0}" destId="{2FB4CE68-2CE7-497B-8F03-9E3407171419}" srcOrd="2" destOrd="0" presId="urn:microsoft.com/office/officeart/2005/8/layout/hierarchy4"/>
    <dgm:cxn modelId="{97945467-8627-49C6-A4C1-5F392E4D6380}" type="presParOf" srcId="{2FB4CE68-2CE7-497B-8F03-9E3407171419}" destId="{159B00A1-3837-4642-952F-40908EA4D80B}" srcOrd="0" destOrd="0" presId="urn:microsoft.com/office/officeart/2005/8/layout/hierarchy4"/>
    <dgm:cxn modelId="{7AC3A389-4C74-45D3-9091-A0F1565BB9EA}" type="presParOf" srcId="{159B00A1-3837-4642-952F-40908EA4D80B}" destId="{7DD10EE7-26F4-42A3-BA9D-DB9E14A0C673}" srcOrd="0" destOrd="0" presId="urn:microsoft.com/office/officeart/2005/8/layout/hierarchy4"/>
    <dgm:cxn modelId="{7E114F8A-C036-4853-B608-B1741F3F1B84}" type="presParOf" srcId="{159B00A1-3837-4642-952F-40908EA4D80B}" destId="{8D1A6A05-7C03-4BC5-9308-F8AB88AF48EC}"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4AB8E7-E4EA-4119-90E5-0598677B48A0}">
      <dsp:nvSpPr>
        <dsp:cNvPr id="0" name=""/>
        <dsp:cNvSpPr/>
      </dsp:nvSpPr>
      <dsp:spPr>
        <a:xfrm>
          <a:off x="4433" y="501"/>
          <a:ext cx="11037274" cy="763627"/>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ES_tradnl" sz="3200" kern="1200" noProof="0" dirty="0">
              <a:solidFill>
                <a:schemeClr val="tx1"/>
              </a:solidFill>
            </a:rPr>
            <a:t>Convenio núm. 98</a:t>
          </a:r>
        </a:p>
      </dsp:txBody>
      <dsp:txXfrm>
        <a:off x="26799" y="22867"/>
        <a:ext cx="10992542" cy="718895"/>
      </dsp:txXfrm>
    </dsp:sp>
    <dsp:sp modelId="{8E707967-4832-43FC-A4D0-67AB20894C11}">
      <dsp:nvSpPr>
        <dsp:cNvPr id="0" name=""/>
        <dsp:cNvSpPr/>
      </dsp:nvSpPr>
      <dsp:spPr>
        <a:xfrm>
          <a:off x="4433" y="980694"/>
          <a:ext cx="2068454" cy="13986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Ámbito de aplicación</a:t>
          </a:r>
          <a:endParaRPr lang="en-GB" sz="3000" kern="1200" dirty="0">
            <a:highlight>
              <a:srgbClr val="FF00FF"/>
            </a:highlight>
          </a:endParaRPr>
        </a:p>
      </dsp:txBody>
      <dsp:txXfrm>
        <a:off x="45399" y="1021660"/>
        <a:ext cx="1986522" cy="1316756"/>
      </dsp:txXfrm>
    </dsp:sp>
    <dsp:sp modelId="{3DC62ABA-EF0F-4C18-9823-27FD6EE2A34B}">
      <dsp:nvSpPr>
        <dsp:cNvPr id="0" name=""/>
        <dsp:cNvSpPr/>
      </dsp:nvSpPr>
      <dsp:spPr>
        <a:xfrm>
          <a:off x="2246638" y="980694"/>
          <a:ext cx="2068454" cy="1398688"/>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ES_tradnl" sz="3000" kern="1200" noProof="0" dirty="0"/>
            <a:t>Artículo</a:t>
          </a:r>
          <a:r>
            <a:rPr lang="es-ES_tradnl" sz="3000" kern="1200" dirty="0"/>
            <a:t> 1</a:t>
          </a:r>
        </a:p>
      </dsp:txBody>
      <dsp:txXfrm>
        <a:off x="2287604" y="1021660"/>
        <a:ext cx="1986522" cy="1316756"/>
      </dsp:txXfrm>
    </dsp:sp>
    <dsp:sp modelId="{2ADF9782-15DE-49CF-8BE5-1A3FA7655C5E}">
      <dsp:nvSpPr>
        <dsp:cNvPr id="0" name=""/>
        <dsp:cNvSpPr/>
      </dsp:nvSpPr>
      <dsp:spPr>
        <a:xfrm>
          <a:off x="2246638" y="2595947"/>
          <a:ext cx="2068454" cy="1398688"/>
        </a:xfrm>
        <a:prstGeom prst="roundRect">
          <a:avLst>
            <a:gd name="adj" fmla="val 10000"/>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chemeClr val="tx1"/>
              </a:solidFill>
            </a:rPr>
            <a:t>Protección contra </a:t>
          </a:r>
          <a:r>
            <a:rPr lang="es-ES" sz="2000" b="1" kern="1200" dirty="0">
              <a:solidFill>
                <a:schemeClr val="tx1"/>
              </a:solidFill>
            </a:rPr>
            <a:t>discriminación</a:t>
          </a:r>
          <a:r>
            <a:rPr lang="es-ES" sz="2000" kern="1200" dirty="0">
              <a:solidFill>
                <a:schemeClr val="tx1"/>
              </a:solidFill>
            </a:rPr>
            <a:t> antisindical</a:t>
          </a:r>
          <a:endParaRPr lang="en-GB" sz="2000" kern="1200" dirty="0">
            <a:solidFill>
              <a:schemeClr val="tx1"/>
            </a:solidFill>
          </a:endParaRPr>
        </a:p>
      </dsp:txBody>
      <dsp:txXfrm>
        <a:off x="2287604" y="2636913"/>
        <a:ext cx="1986522" cy="1316756"/>
      </dsp:txXfrm>
    </dsp:sp>
    <dsp:sp modelId="{7567F3F8-2A69-4906-85FB-A532FD6E02A9}">
      <dsp:nvSpPr>
        <dsp:cNvPr id="0" name=""/>
        <dsp:cNvSpPr/>
      </dsp:nvSpPr>
      <dsp:spPr>
        <a:xfrm>
          <a:off x="4488843" y="980694"/>
          <a:ext cx="2068454" cy="1398688"/>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ES_tradnl" sz="3000" kern="1200" dirty="0"/>
            <a:t>Artículo 2</a:t>
          </a:r>
        </a:p>
      </dsp:txBody>
      <dsp:txXfrm>
        <a:off x="4529809" y="1021660"/>
        <a:ext cx="1986522" cy="1316756"/>
      </dsp:txXfrm>
    </dsp:sp>
    <dsp:sp modelId="{EB76D0A5-497F-4A2C-9089-4D5607CE95EE}">
      <dsp:nvSpPr>
        <dsp:cNvPr id="0" name=""/>
        <dsp:cNvSpPr/>
      </dsp:nvSpPr>
      <dsp:spPr>
        <a:xfrm>
          <a:off x="4488843" y="2595947"/>
          <a:ext cx="2068454" cy="1398688"/>
        </a:xfrm>
        <a:prstGeom prst="roundRect">
          <a:avLst>
            <a:gd name="adj" fmla="val 10000"/>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0" kern="1200" dirty="0">
              <a:solidFill>
                <a:schemeClr val="tx1"/>
              </a:solidFill>
            </a:rPr>
            <a:t>Protección contra </a:t>
          </a:r>
          <a:r>
            <a:rPr lang="es-ES" sz="2000" b="1" kern="1200" dirty="0">
              <a:solidFill>
                <a:schemeClr val="tx1"/>
              </a:solidFill>
            </a:rPr>
            <a:t>injerencia</a:t>
          </a:r>
          <a:endParaRPr lang="en-GB" sz="2000" b="1" kern="1200" dirty="0">
            <a:solidFill>
              <a:schemeClr val="tx1"/>
            </a:solidFill>
          </a:endParaRPr>
        </a:p>
      </dsp:txBody>
      <dsp:txXfrm>
        <a:off x="4529809" y="2636913"/>
        <a:ext cx="1986522" cy="1316756"/>
      </dsp:txXfrm>
    </dsp:sp>
    <dsp:sp modelId="{4A1DAE4F-00AD-47A4-96E3-B8E5326B1351}">
      <dsp:nvSpPr>
        <dsp:cNvPr id="0" name=""/>
        <dsp:cNvSpPr/>
      </dsp:nvSpPr>
      <dsp:spPr>
        <a:xfrm>
          <a:off x="6731048" y="980694"/>
          <a:ext cx="2068454" cy="1398688"/>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ES_tradnl" sz="3000" kern="1200" dirty="0"/>
            <a:t>Artículo 3</a:t>
          </a:r>
        </a:p>
      </dsp:txBody>
      <dsp:txXfrm>
        <a:off x="6772014" y="1021660"/>
        <a:ext cx="1986522" cy="1316756"/>
      </dsp:txXfrm>
    </dsp:sp>
    <dsp:sp modelId="{DD005B21-A20D-4021-AA65-401188B2E392}">
      <dsp:nvSpPr>
        <dsp:cNvPr id="0" name=""/>
        <dsp:cNvSpPr/>
      </dsp:nvSpPr>
      <dsp:spPr>
        <a:xfrm>
          <a:off x="6731048" y="2595947"/>
          <a:ext cx="2068454" cy="1398688"/>
        </a:xfrm>
        <a:prstGeom prst="roundRect">
          <a:avLst>
            <a:gd name="adj" fmla="val 10000"/>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_tradnl" sz="2000" b="1" kern="1200" noProof="0" dirty="0">
              <a:solidFill>
                <a:schemeClr val="tx1"/>
              </a:solidFill>
            </a:rPr>
            <a:t>Mecanismos</a:t>
          </a:r>
          <a:r>
            <a:rPr lang="es-ES_tradnl" sz="2000" kern="1200" noProof="0" dirty="0">
              <a:solidFill>
                <a:schemeClr val="tx1"/>
              </a:solidFill>
            </a:rPr>
            <a:t> nacionales para que se respete</a:t>
          </a:r>
        </a:p>
      </dsp:txBody>
      <dsp:txXfrm>
        <a:off x="6772014" y="2636913"/>
        <a:ext cx="1986522" cy="1316756"/>
      </dsp:txXfrm>
    </dsp:sp>
    <dsp:sp modelId="{19410D57-6462-4C66-88AD-30B1E67458B2}">
      <dsp:nvSpPr>
        <dsp:cNvPr id="0" name=""/>
        <dsp:cNvSpPr/>
      </dsp:nvSpPr>
      <dsp:spPr>
        <a:xfrm>
          <a:off x="8973253" y="980694"/>
          <a:ext cx="2068454" cy="1398688"/>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ES_tradnl" sz="3000" kern="1200" dirty="0"/>
            <a:t>Artículo 4</a:t>
          </a:r>
        </a:p>
      </dsp:txBody>
      <dsp:txXfrm>
        <a:off x="9014219" y="1021660"/>
        <a:ext cx="1986522" cy="1316756"/>
      </dsp:txXfrm>
    </dsp:sp>
    <dsp:sp modelId="{7DD10EE7-26F4-42A3-BA9D-DB9E14A0C673}">
      <dsp:nvSpPr>
        <dsp:cNvPr id="0" name=""/>
        <dsp:cNvSpPr/>
      </dsp:nvSpPr>
      <dsp:spPr>
        <a:xfrm>
          <a:off x="8973253" y="2595947"/>
          <a:ext cx="2068454" cy="1398688"/>
        </a:xfrm>
        <a:prstGeom prst="roundRect">
          <a:avLst>
            <a:gd name="adj" fmla="val 10000"/>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0" kern="1200" dirty="0">
              <a:solidFill>
                <a:schemeClr val="tx1"/>
              </a:solidFill>
            </a:rPr>
            <a:t>Fomento de </a:t>
          </a:r>
          <a:r>
            <a:rPr lang="es-ES" sz="2000" b="1" kern="1200" dirty="0">
              <a:solidFill>
                <a:schemeClr val="tx1"/>
              </a:solidFill>
            </a:rPr>
            <a:t>negociación colectiva</a:t>
          </a:r>
          <a:endParaRPr lang="en-GB" sz="2000" b="1" kern="1200" dirty="0">
            <a:solidFill>
              <a:schemeClr val="tx1"/>
            </a:solidFill>
          </a:endParaRPr>
        </a:p>
      </dsp:txBody>
      <dsp:txXfrm>
        <a:off x="9014219" y="2636913"/>
        <a:ext cx="1986522" cy="131675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D068C6-7325-408C-921E-B389FF684A63}" type="datetimeFigureOut">
              <a:rPr lang="en-GB" smtClean="0"/>
              <a:t>17/10/2024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826FEE-2901-4F80-B040-94DEDE5C3ECF}" type="slidenum">
              <a:rPr lang="en-GB" smtClean="0"/>
              <a:t>‹#›</a:t>
            </a:fld>
            <a:endParaRPr lang="en-GB"/>
          </a:p>
        </p:txBody>
      </p:sp>
    </p:spTree>
    <p:extLst>
      <p:ext uri="{BB962C8B-B14F-4D97-AF65-F5344CB8AC3E}">
        <p14:creationId xmlns:p14="http://schemas.microsoft.com/office/powerpoint/2010/main" val="1475438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826FEE-2901-4F80-B040-94DEDE5C3ECF}" type="slidenum">
              <a:rPr lang="en-GB" smtClean="0"/>
              <a:t>1</a:t>
            </a:fld>
            <a:endParaRPr lang="en-GB"/>
          </a:p>
        </p:txBody>
      </p:sp>
    </p:spTree>
    <p:extLst>
      <p:ext uri="{BB962C8B-B14F-4D97-AF65-F5344CB8AC3E}">
        <p14:creationId xmlns:p14="http://schemas.microsoft.com/office/powerpoint/2010/main" val="3783764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u="sng" dirty="0">
                <a:effectLst/>
                <a:latin typeface="Calibri" panose="020F0502020204030204" pitchFamily="34" charset="0"/>
                <a:ea typeface="Calibri" panose="020F0502020204030204" pitchFamily="34" charset="0"/>
              </a:rPr>
              <a:t>Privilegios admisibles a favor de las organizaciones más representativas</a:t>
            </a:r>
            <a:endParaRPr lang="es-ES" sz="1200" b="1" u="sng" kern="1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H" sz="1400" b="1" u="sng"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800" b="1" u="none" dirty="0">
                <a:solidFill>
                  <a:srgbClr val="000000"/>
                </a:solidFill>
                <a:effectLst/>
                <a:latin typeface="Calibri" panose="020F0502020204030204" pitchFamily="34" charset="0"/>
                <a:ea typeface="Calibri" panose="020F0502020204030204" pitchFamily="34" charset="0"/>
              </a:rPr>
              <a:t>Principio (CLS):</a:t>
            </a:r>
            <a:r>
              <a:rPr lang="es-ES" sz="1800" b="1" dirty="0">
                <a:solidFill>
                  <a:srgbClr val="000000"/>
                </a:solidFill>
                <a:effectLst/>
                <a:latin typeface="Calibri" panose="020F0502020204030204" pitchFamily="34" charset="0"/>
                <a:ea typeface="Calibri" panose="020F0502020204030204" pitchFamily="34" charset="0"/>
              </a:rPr>
              <a:t> </a:t>
            </a:r>
            <a:r>
              <a:rPr lang="es-ES" sz="1800" b="0" dirty="0">
                <a:solidFill>
                  <a:srgbClr val="000000"/>
                </a:solidFill>
                <a:effectLst/>
                <a:latin typeface="Calibri" panose="020F0502020204030204" pitchFamily="34" charset="0"/>
                <a:ea typeface="Calibri" panose="020F0502020204030204" pitchFamily="34" charset="0"/>
              </a:rPr>
              <a:t>“El hecho de reconocer la posibilidad de un pluralismo sindical no impediría que se concedieran ciertos derechos y ventajas a las organizaciones más representativas. Siempre y cuando la determinación de la organización más representativa se base en criterios objetivos, establecidos de antemano y precisos, con el fin de evitar toda decisión parcial o abusiva, y las ventajas se limiten de manera general al reconocimiento de ciertos derechos preferenciales en lo que se refiere a cuestiones tales como la negociación colectiva, la consulta por las autoridades o la designación de delegados ante organismos internacionales.”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sz="1800" b="0" dirty="0">
              <a:solidFill>
                <a:srgbClr val="000000"/>
              </a:solidFill>
              <a:effectLst/>
              <a:latin typeface="Calibri" panose="020F050202020403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800" b="1" u="none" dirty="0">
                <a:solidFill>
                  <a:srgbClr val="000000"/>
                </a:solidFill>
                <a:effectLst/>
                <a:latin typeface="Calibri" panose="020F0502020204030204" pitchFamily="34" charset="0"/>
                <a:ea typeface="Calibri" panose="020F0502020204030204" pitchFamily="34" charset="0"/>
              </a:rPr>
              <a:t>Principio (CEACR):</a:t>
            </a:r>
            <a:r>
              <a:rPr lang="es-ES" sz="1800" b="1" dirty="0">
                <a:solidFill>
                  <a:srgbClr val="000000"/>
                </a:solidFill>
                <a:effectLst/>
                <a:latin typeface="Calibri" panose="020F0502020204030204" pitchFamily="34" charset="0"/>
                <a:ea typeface="Calibri" panose="020F0502020204030204" pitchFamily="34" charset="0"/>
              </a:rPr>
              <a:t> </a:t>
            </a:r>
            <a:r>
              <a:rPr lang="es-ES" sz="1800" b="0" dirty="0">
                <a:solidFill>
                  <a:srgbClr val="000000"/>
                </a:solidFill>
                <a:effectLst/>
                <a:latin typeface="Calibri" panose="020F0502020204030204" pitchFamily="34" charset="0"/>
                <a:ea typeface="Calibri" panose="020F0502020204030204" pitchFamily="34" charset="0"/>
              </a:rPr>
              <a:t>“La Comisión desea subrayar que la libertad de elegir de los trabajadores se vería comprometida si la distinción entre sindicatos más representativos y sindicatos minoritarios se tradujera, en la legislación o en la práctica, en una prohibición de otros sindicatos a los que los trabajadores quisieran afiliarse, o en el otorgamiento de privilegios susceptibles de influir indebidamente en la elección de las organizaciones por parte de los trabajadores.”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H" sz="1800" b="0" dirty="0">
              <a:solidFill>
                <a:srgbClr val="000000"/>
              </a:solidFill>
              <a:effectLst/>
              <a:latin typeface="Calibri" panose="020F0502020204030204" pitchFamily="34" charset="0"/>
              <a:ea typeface="Calibri" panose="020F050202020403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800" b="1" u="none" dirty="0">
                <a:effectLst/>
                <a:latin typeface="Calibri" panose="020F0502020204030204" pitchFamily="34" charset="0"/>
                <a:ea typeface="Calibri" panose="020F0502020204030204" pitchFamily="34" charset="0"/>
              </a:rPr>
              <a:t>Ejemplo (CEACR – </a:t>
            </a:r>
            <a:r>
              <a:rPr lang="es-ES" sz="1800" b="1" u="none" dirty="0" err="1">
                <a:effectLst/>
                <a:latin typeface="Calibri" panose="020F0502020204030204" pitchFamily="34" charset="0"/>
                <a:ea typeface="Calibri" panose="020F0502020204030204" pitchFamily="34" charset="0"/>
              </a:rPr>
              <a:t>Botswana</a:t>
            </a:r>
            <a:r>
              <a:rPr lang="es-ES" sz="1800" b="1" u="none" dirty="0">
                <a:effectLst/>
                <a:latin typeface="Calibri" panose="020F0502020204030204" pitchFamily="34" charset="0"/>
                <a:ea typeface="Calibri" panose="020F0502020204030204" pitchFamily="34" charset="0"/>
              </a:rPr>
              <a:t>):</a:t>
            </a:r>
            <a:r>
              <a:rPr lang="es-ES" sz="1800" b="1" dirty="0">
                <a:effectLst/>
                <a:latin typeface="Calibri" panose="020F0502020204030204" pitchFamily="34" charset="0"/>
                <a:ea typeface="Calibri" panose="020F0502020204030204" pitchFamily="34" charset="0"/>
              </a:rPr>
              <a:t> </a:t>
            </a:r>
            <a:r>
              <a:rPr lang="es-ES" sz="1800" b="0" dirty="0">
                <a:effectLst/>
                <a:latin typeface="Calibri" panose="020F0502020204030204" pitchFamily="34" charset="0"/>
                <a:ea typeface="Calibri" panose="020F0502020204030204" pitchFamily="34" charset="0"/>
              </a:rPr>
              <a:t>privilegios inadmisibles: </a:t>
            </a:r>
            <a:r>
              <a:rPr lang="en-CH" sz="1800" b="0" dirty="0">
                <a:solidFill>
                  <a:srgbClr val="333333"/>
                </a:solidFill>
                <a:effectLst/>
                <a:latin typeface="Calibri" panose="020F0502020204030204" pitchFamily="34" charset="0"/>
                <a:ea typeface="Calibri" panose="020F0502020204030204" pitchFamily="34" charset="0"/>
              </a:rPr>
              <a:t>acceso a las instalaciones de un empleador con fines de conseguir afiliados, celebrar reuniones o representar a los trabajadores; deducción de las cuotas sindicales de los salarios de los empleados, reconocimiento por parte de los empleadores de los representantes sindicales respecto de las reclamaciones, de la disciplina y de la finalización del empleo</a:t>
            </a:r>
            <a:r>
              <a:rPr lang="fr-CH" sz="1800" b="0" dirty="0">
                <a:solidFill>
                  <a:srgbClr val="333333"/>
                </a:solidFill>
                <a:effectLst/>
                <a:latin typeface="Calibri" panose="020F0502020204030204" pitchFamily="34" charset="0"/>
                <a:ea typeface="Calibri" panose="020F0502020204030204" pitchFamily="34" charset="0"/>
              </a:rPr>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H" sz="1800" b="0" dirty="0">
              <a:solidFill>
                <a:srgbClr val="333333"/>
              </a:solidFill>
              <a:effectLst/>
              <a:latin typeface="Calibri" panose="020F0502020204030204" pitchFamily="34" charset="0"/>
              <a:ea typeface="Calibri" panose="020F050202020403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b="1" u="none" noProof="0" dirty="0">
                <a:effectLst/>
                <a:latin typeface="Calibri" panose="020F0502020204030204" pitchFamily="34" charset="0"/>
                <a:ea typeface="Calibri" panose="020F0502020204030204" pitchFamily="34" charset="0"/>
              </a:rPr>
              <a:t>Ejemplo (CLS – Alemania):</a:t>
            </a:r>
            <a:r>
              <a:rPr lang="es-ES_tradnl" sz="1200" b="1" noProof="0" dirty="0">
                <a:effectLst/>
                <a:latin typeface="Calibri" panose="020F0502020204030204" pitchFamily="34" charset="0"/>
                <a:ea typeface="Calibri" panose="020F0502020204030204" pitchFamily="34" charset="0"/>
              </a:rPr>
              <a:t> </a:t>
            </a:r>
            <a:r>
              <a:rPr lang="es-ES_tradnl" sz="1200" b="0" noProof="0" dirty="0">
                <a:effectLst/>
                <a:latin typeface="Calibri" panose="020F0502020204030204" pitchFamily="34" charset="0"/>
                <a:ea typeface="Calibri" panose="020F0502020204030204" pitchFamily="34" charset="0"/>
              </a:rPr>
              <a:t>una organización minoritaria debe </a:t>
            </a:r>
            <a:r>
              <a:rPr lang="es-ES_tradnl" b="0" i="0" noProof="0" dirty="0">
                <a:solidFill>
                  <a:srgbClr val="333333"/>
                </a:solidFill>
                <a:effectLst/>
                <a:latin typeface="Georgia" panose="02040502050405020303" pitchFamily="18" charset="0"/>
              </a:rPr>
              <a:t>poder desempeñar actividades que le permitan ampliar y defender los intereses de sus mandantes, de conformidad con los Convenios </a:t>
            </a:r>
            <a:r>
              <a:rPr lang="es-ES_tradnl" b="0" i="0" noProof="0" dirty="0" err="1">
                <a:solidFill>
                  <a:srgbClr val="333333"/>
                </a:solidFill>
                <a:effectLst/>
                <a:latin typeface="Georgia" panose="02040502050405020303" pitchFamily="18" charset="0"/>
              </a:rPr>
              <a:t>núms</a:t>
            </a:r>
            <a:r>
              <a:rPr lang="es-ES_tradnl" b="0" i="0" noProof="0" dirty="0">
                <a:solidFill>
                  <a:srgbClr val="333333"/>
                </a:solidFill>
                <a:effectLst/>
                <a:latin typeface="Georgia" panose="02040502050405020303" pitchFamily="18" charset="0"/>
              </a:rPr>
              <a:t>. 87 y 98, en particular expresar su opinión en público, acceder al lugar de trabajo de los miembros del sindicato y, en caso de que goce de representatividad en la empresa en cuestión, participar en las reuniones del comité de empresa.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419" dirty="0"/>
          </a:p>
          <a:p>
            <a:r>
              <a:rPr lang="es-419" b="1" u="sng" dirty="0"/>
              <a:t>Notas:</a:t>
            </a:r>
          </a:p>
          <a:p>
            <a:r>
              <a:rPr lang="es-419" dirty="0"/>
              <a:t>Tanto las autoridades como los empleadores deben evitar toda discriminación entre las organizaciones sindicales, especialmente en cuanto al reconocimiento de sus dirigentes a los fines de sus actividades legítimas</a:t>
            </a:r>
          </a:p>
          <a:p>
            <a:endParaRPr lang="es-419" dirty="0"/>
          </a:p>
          <a:p>
            <a:r>
              <a:rPr lang="es-419" dirty="0"/>
              <a:t>Ciertos privilegios son admisibles a favor de la organización más representativa en distintos niveles, siempre y cuando los criterios de representatividad sean objetivos, establecidos de antemano y precisos, con el fin de evitar toda decisión parcial o abusiva, y las ventajas se limiten de manera general al reconocimiento de ciertos derechos preferenciales en lo que se refiere a cuestiones tales como la </a:t>
            </a:r>
            <a:r>
              <a:rPr lang="es-419" b="1" dirty="0"/>
              <a:t>negociación colectiva, la consulta por las autoridades o la designación de delegados ante organismos internaciones</a:t>
            </a:r>
            <a:r>
              <a:rPr lang="es-419" dirty="0"/>
              <a:t>.</a:t>
            </a:r>
          </a:p>
          <a:p>
            <a:endParaRPr lang="es-419" dirty="0"/>
          </a:p>
          <a:p>
            <a:r>
              <a:rPr lang="es-419" dirty="0"/>
              <a:t>Ahora bien, las organizaciones sindicales minoritarias, a las cuales se niegan los derechos de negociación colectiva, deben poder desempeñarse y tener por lo menos el derecho de hacerse portavoces de sus miembros y representarlos en caso de reclamos individuales</a:t>
            </a:r>
          </a:p>
          <a:p>
            <a:endParaRPr lang="es-419" dirty="0"/>
          </a:p>
          <a:p>
            <a:r>
              <a:rPr lang="es-419" dirty="0"/>
              <a:t>Seguridad sindical: Basándose en los trabajos preparatorios del convenio núm. 87 y teniendo particularmente en cuenta el rechazo por la CIT de una enmienda cuyo objetivo era reconocer el derecho de los trabajadores a no afiliarse a una organización, la Comisión ha reconocido que el artículo 2 del Convenio “deja a la práctica y a la reglamentación de cada Estado la tarea de decidir si conviene garantizar a los trabajadores el derecho de no adherirse a una organización profesional, o al contrario, de autorizar y, en su caso, regular el uso de cláusulas y prácticas de seguridad sindical. Por lo tanto, son compatibles con el Convenio tanto los sistemas que prohíben las prácticas de seguridad sindical con el fin de garantizar el derecho de no afiliación, como los regímenes que autorizan tales prácticas. Tales cláusulas como en el caso de México de exclusión por admisión pueden estar en línea con el Convenio 87 siempre y cuando sean el resultado </a:t>
            </a:r>
            <a:r>
              <a:rPr lang="es-419" b="1" dirty="0"/>
              <a:t>de negociaciones libres entre las organizaciones de trabajadores y de empleadores</a:t>
            </a:r>
            <a:r>
              <a:rPr lang="es-419" dirty="0"/>
              <a:t>. Es decir, la ley puede permitirlas pero no imponerlas.</a:t>
            </a:r>
          </a:p>
          <a:p>
            <a:endParaRPr lang="en-GB" dirty="0"/>
          </a:p>
          <a:p>
            <a:endParaRPr lang="en-GB" dirty="0"/>
          </a:p>
        </p:txBody>
      </p:sp>
      <p:sp>
        <p:nvSpPr>
          <p:cNvPr id="4" name="Slide Number Placeholder 3"/>
          <p:cNvSpPr>
            <a:spLocks noGrp="1"/>
          </p:cNvSpPr>
          <p:nvPr>
            <p:ph type="sldNum" sz="quarter" idx="5"/>
          </p:nvPr>
        </p:nvSpPr>
        <p:spPr/>
        <p:txBody>
          <a:bodyPr/>
          <a:lstStyle/>
          <a:p>
            <a:fld id="{D0826FEE-2901-4F80-B040-94DEDE5C3ECF}" type="slidenum">
              <a:rPr lang="en-GB" smtClean="0"/>
              <a:t>13</a:t>
            </a:fld>
            <a:endParaRPr lang="en-GB"/>
          </a:p>
        </p:txBody>
      </p:sp>
    </p:spTree>
    <p:extLst>
      <p:ext uri="{BB962C8B-B14F-4D97-AF65-F5344CB8AC3E}">
        <p14:creationId xmlns:p14="http://schemas.microsoft.com/office/powerpoint/2010/main" val="3525310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826FEE-2901-4F80-B040-94DEDE5C3ECF}" type="slidenum">
              <a:rPr lang="en-GB" smtClean="0"/>
              <a:t>14</a:t>
            </a:fld>
            <a:endParaRPr lang="en-GB"/>
          </a:p>
        </p:txBody>
      </p:sp>
    </p:spTree>
    <p:extLst>
      <p:ext uri="{BB962C8B-B14F-4D97-AF65-F5344CB8AC3E}">
        <p14:creationId xmlns:p14="http://schemas.microsoft.com/office/powerpoint/2010/main" val="2429894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D0826FEE-2901-4F80-B040-94DEDE5C3ECF}" type="slidenum">
              <a:rPr lang="en-GB" smtClean="0"/>
              <a:t>15</a:t>
            </a:fld>
            <a:endParaRPr lang="en-GB"/>
          </a:p>
        </p:txBody>
      </p:sp>
    </p:spTree>
    <p:extLst>
      <p:ext uri="{BB962C8B-B14F-4D97-AF65-F5344CB8AC3E}">
        <p14:creationId xmlns:p14="http://schemas.microsoft.com/office/powerpoint/2010/main" val="2812087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s-ES" b="1" i="1" u="sng" dirty="0">
                <a:solidFill>
                  <a:srgbClr val="333333"/>
                </a:solidFill>
                <a:effectLst/>
                <a:latin typeface="Georgia" panose="02040502050405020303" pitchFamily="18" charset="0"/>
              </a:rPr>
              <a:t>Artículo 1</a:t>
            </a:r>
          </a:p>
          <a:p>
            <a:pPr algn="l">
              <a:buFont typeface="+mj-lt"/>
              <a:buAutoNum type="arabicPeriod"/>
            </a:pPr>
            <a:r>
              <a:rPr lang="es-ES" b="0" i="0" dirty="0">
                <a:solidFill>
                  <a:srgbClr val="333333"/>
                </a:solidFill>
                <a:effectLst/>
                <a:latin typeface="Georgia" panose="02040502050405020303" pitchFamily="18" charset="0"/>
              </a:rPr>
              <a:t>1. Los trabajadores deberán gozar de adecuada protección contra todo acto de discriminación tendiente a menoscabar la libertad sindical en relación con su empleo.</a:t>
            </a:r>
          </a:p>
          <a:p>
            <a:pPr algn="l">
              <a:buFont typeface="+mj-lt"/>
              <a:buAutoNum type="arabicPeriod"/>
            </a:pPr>
            <a:r>
              <a:rPr lang="es-ES" b="0" i="0" dirty="0">
                <a:solidFill>
                  <a:srgbClr val="333333"/>
                </a:solidFill>
                <a:effectLst/>
                <a:latin typeface="Georgia" panose="02040502050405020303" pitchFamily="18" charset="0"/>
              </a:rPr>
              <a:t>2. Dicha protección deberá ejercerse especialmente contra todo acto que tenga por objeto:</a:t>
            </a:r>
          </a:p>
          <a:p>
            <a:pPr marL="742950" lvl="1" indent="-285750" algn="l">
              <a:buFont typeface="+mj-lt"/>
              <a:buAutoNum type="arabicPeriod"/>
            </a:pPr>
            <a:r>
              <a:rPr lang="es-ES" b="0" i="0" dirty="0">
                <a:solidFill>
                  <a:srgbClr val="333333"/>
                </a:solidFill>
                <a:effectLst/>
                <a:latin typeface="Georgia" panose="02040502050405020303" pitchFamily="18" charset="0"/>
              </a:rPr>
              <a:t>(a) sujetar el empleo de un trabajador a la condición de que no se afilie a un sindicato o a la de dejar de ser miembro de un sindicato;</a:t>
            </a:r>
          </a:p>
          <a:p>
            <a:pPr marL="742950" lvl="1" indent="-285750" algn="l">
              <a:buFont typeface="+mj-lt"/>
              <a:buAutoNum type="arabicPeriod"/>
            </a:pPr>
            <a:r>
              <a:rPr lang="es-ES" b="0" i="0" dirty="0">
                <a:solidFill>
                  <a:srgbClr val="333333"/>
                </a:solidFill>
                <a:effectLst/>
                <a:latin typeface="Georgia" panose="02040502050405020303" pitchFamily="18" charset="0"/>
              </a:rPr>
              <a:t>(b) despedir a un trabajador o perjudicarlo en cualquier otra forma a causa de su afiliación sindical o de su participación en actividades sindicales fuera de las horas de trabajo o, con el consentimiento del empleador, durante las horas de trabajo.</a:t>
            </a:r>
          </a:p>
          <a:p>
            <a:pPr algn="ctr"/>
            <a:r>
              <a:rPr lang="es-ES" b="1" i="1" u="sng" dirty="0">
                <a:solidFill>
                  <a:srgbClr val="333333"/>
                </a:solidFill>
                <a:effectLst/>
                <a:latin typeface="Georgia" panose="02040502050405020303" pitchFamily="18" charset="0"/>
              </a:rPr>
              <a:t>Artículo 2</a:t>
            </a:r>
          </a:p>
          <a:p>
            <a:pPr algn="l">
              <a:buFont typeface="+mj-lt"/>
              <a:buAutoNum type="arabicPeriod"/>
            </a:pPr>
            <a:r>
              <a:rPr lang="es-ES" b="0" i="0" dirty="0">
                <a:solidFill>
                  <a:srgbClr val="333333"/>
                </a:solidFill>
                <a:effectLst/>
                <a:latin typeface="Georgia" panose="02040502050405020303" pitchFamily="18" charset="0"/>
              </a:rPr>
              <a:t>1. Las organizaciones de trabajadores y de empleadores deberán gozar de adecuada protección contra todo acto de injerencia de unas respecto de las otras, ya se realice directamente o por medio de sus agentes o miembros, en su constitución, funcionamiento o administración.</a:t>
            </a:r>
          </a:p>
          <a:p>
            <a:pPr algn="l">
              <a:buFont typeface="+mj-lt"/>
              <a:buAutoNum type="arabicPeriod"/>
            </a:pPr>
            <a:r>
              <a:rPr lang="es-ES" b="0" i="0" dirty="0">
                <a:solidFill>
                  <a:srgbClr val="333333"/>
                </a:solidFill>
                <a:effectLst/>
                <a:latin typeface="Georgia" panose="02040502050405020303" pitchFamily="18" charset="0"/>
              </a:rPr>
              <a:t>2. Se consideran actos de injerencia, en el sentido del presente artículo, principalmente, las medidas que tiendan a fomentar la constitución de organizaciones de trabajadores dominadas por un empleador o una organización de empleadores, o a sostener económicamente, o en otra forma, organizaciones de trabajadores, con objeto de colocar estas organizaciones bajo el control de un empleador o de una organización de empleadores.</a:t>
            </a:r>
          </a:p>
          <a:p>
            <a:pPr algn="ctr"/>
            <a:r>
              <a:rPr lang="es-ES" b="1" i="1" dirty="0">
                <a:solidFill>
                  <a:srgbClr val="333333"/>
                </a:solidFill>
                <a:effectLst/>
                <a:latin typeface="Georgia" panose="02040502050405020303" pitchFamily="18" charset="0"/>
              </a:rPr>
              <a:t>Artículo 3</a:t>
            </a:r>
          </a:p>
          <a:p>
            <a:pPr algn="l"/>
            <a:r>
              <a:rPr lang="es-ES" b="0" i="0" dirty="0">
                <a:solidFill>
                  <a:srgbClr val="333333"/>
                </a:solidFill>
                <a:effectLst/>
                <a:latin typeface="Georgia" panose="02040502050405020303" pitchFamily="18" charset="0"/>
              </a:rPr>
              <a:t>Deberán crearse organismos adecuados a las condiciones nacionales, cuando ello sea necesario, para garantizar el respeto al derecho de sindicación definido en los artículos precedentes.</a:t>
            </a:r>
          </a:p>
          <a:p>
            <a:pPr algn="ctr"/>
            <a:r>
              <a:rPr lang="es-ES" b="1" i="1" u="sng" dirty="0">
                <a:solidFill>
                  <a:srgbClr val="333333"/>
                </a:solidFill>
                <a:effectLst/>
                <a:latin typeface="Georgia" panose="02040502050405020303" pitchFamily="18" charset="0"/>
              </a:rPr>
              <a:t>Artículo 4</a:t>
            </a:r>
          </a:p>
          <a:p>
            <a:pPr algn="l"/>
            <a:r>
              <a:rPr lang="es-ES" b="0" i="0" dirty="0">
                <a:solidFill>
                  <a:srgbClr val="333333"/>
                </a:solidFill>
                <a:effectLst/>
                <a:latin typeface="Georgia" panose="02040502050405020303" pitchFamily="18" charset="0"/>
              </a:rPr>
              <a:t>Deberán adoptarse medidas adecuadas a las condiciones nacionales, cuando ello sea necesario, para estimular y fomentar entre los empleadores y las organizaciones de empleadores, por una parte, y las organizaciones de trabajadores, por otra, el pleno desarrollo y uso de procedimientos de negociación voluntaria, con objeto de reglamentar, por medio de contratos colectivos, las condiciones de empleo.</a:t>
            </a:r>
          </a:p>
          <a:p>
            <a:pPr algn="ctr"/>
            <a:r>
              <a:rPr lang="es-ES" b="1" i="1" dirty="0">
                <a:solidFill>
                  <a:srgbClr val="333333"/>
                </a:solidFill>
                <a:effectLst/>
                <a:latin typeface="Georgia" panose="02040502050405020303" pitchFamily="18" charset="0"/>
              </a:rPr>
              <a:t>Artículo 5</a:t>
            </a:r>
          </a:p>
          <a:p>
            <a:pPr algn="l">
              <a:buFont typeface="+mj-lt"/>
              <a:buAutoNum type="arabicPeriod"/>
            </a:pPr>
            <a:r>
              <a:rPr lang="es-ES" b="0" i="0" dirty="0">
                <a:solidFill>
                  <a:srgbClr val="333333"/>
                </a:solidFill>
                <a:effectLst/>
                <a:latin typeface="Georgia" panose="02040502050405020303" pitchFamily="18" charset="0"/>
              </a:rPr>
              <a:t>1. La legislación nacional deberá determinar el alcance de las garantías previstas en el presente Convenio en lo que se refiere a su aplicación a las fuerzas armadas y a la policía.</a:t>
            </a:r>
          </a:p>
          <a:p>
            <a:pPr algn="l">
              <a:buFont typeface="+mj-lt"/>
              <a:buAutoNum type="arabicPeriod"/>
            </a:pPr>
            <a:r>
              <a:rPr lang="es-ES" b="0" i="0" dirty="0">
                <a:solidFill>
                  <a:srgbClr val="333333"/>
                </a:solidFill>
                <a:effectLst/>
                <a:latin typeface="Georgia" panose="02040502050405020303" pitchFamily="18" charset="0"/>
              </a:rPr>
              <a:t>2. De acuerdo con los principios establecidos en el párrafo 8 del artículo 19 de la Constitución de la Organización Internacional del Trabajo, la ratificación de este Convenio por un Miembro no podrá considerarse que menoscaba en modo alguno las leyes, sentencias, costumbres o acuerdos ya existentes, que concedan a los miembros de las fuerzas armadas y de la policía las garantías prescritas en este Convenio.</a:t>
            </a:r>
          </a:p>
          <a:p>
            <a:pPr algn="ctr"/>
            <a:r>
              <a:rPr lang="es-ES" b="1" i="1" dirty="0">
                <a:solidFill>
                  <a:srgbClr val="333333"/>
                </a:solidFill>
                <a:effectLst/>
                <a:latin typeface="Georgia" panose="02040502050405020303" pitchFamily="18" charset="0"/>
              </a:rPr>
              <a:t>Artículo 6</a:t>
            </a:r>
          </a:p>
          <a:p>
            <a:pPr algn="l"/>
            <a:r>
              <a:rPr lang="es-ES" b="0" i="0" dirty="0">
                <a:solidFill>
                  <a:srgbClr val="333333"/>
                </a:solidFill>
                <a:effectLst/>
                <a:latin typeface="Georgia" panose="02040502050405020303" pitchFamily="18" charset="0"/>
              </a:rPr>
              <a:t>El presente Convenio no trata de la situación de los funcionarios públicos en la administración del Estado y no deberá interpretarse, en modo alguno, en menoscabo de sus derechos o de su estatuto.</a:t>
            </a:r>
          </a:p>
          <a:p>
            <a:endParaRPr lang="en-GB" dirty="0"/>
          </a:p>
        </p:txBody>
      </p:sp>
      <p:sp>
        <p:nvSpPr>
          <p:cNvPr id="4" name="Slide Number Placeholder 3"/>
          <p:cNvSpPr>
            <a:spLocks noGrp="1"/>
          </p:cNvSpPr>
          <p:nvPr>
            <p:ph type="sldNum" sz="quarter" idx="10"/>
          </p:nvPr>
        </p:nvSpPr>
        <p:spPr/>
        <p:txBody>
          <a:bodyPr/>
          <a:lstStyle/>
          <a:p>
            <a:fld id="{D0826FEE-2901-4F80-B040-94DEDE5C3ECF}" type="slidenum">
              <a:rPr lang="en-GB" smtClean="0"/>
              <a:t>16</a:t>
            </a:fld>
            <a:endParaRPr lang="en-GB"/>
          </a:p>
        </p:txBody>
      </p:sp>
    </p:spTree>
    <p:extLst>
      <p:ext uri="{BB962C8B-B14F-4D97-AF65-F5344CB8AC3E}">
        <p14:creationId xmlns:p14="http://schemas.microsoft.com/office/powerpoint/2010/main" val="3631294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_tradnl" sz="1200" noProof="0" dirty="0"/>
              <a:t>Una de las más graves violaciones de la libertad sindical: puede poner en peligro la propia existencia de los sindicatos.</a:t>
            </a:r>
          </a:p>
          <a:p>
            <a:pPr lvl="2"/>
            <a:endParaRPr lang="es-ES_tradnl" sz="1200" noProof="0" dirty="0"/>
          </a:p>
          <a:p>
            <a:pPr lvl="0"/>
            <a:r>
              <a:rPr lang="es-ES_tradnl" sz="1200" noProof="0" dirty="0"/>
              <a:t>Ninguna persona debe ser objeto de discriminación o de perjuicios en el empleo a causa de su </a:t>
            </a:r>
            <a:r>
              <a:rPr lang="es-ES_tradnl" sz="1200" b="0" noProof="0" dirty="0"/>
              <a:t>actividad o de su afiliación sindical legítimas</a:t>
            </a:r>
            <a:r>
              <a:rPr lang="es-ES_tradnl" sz="1200" noProof="0" dirty="0"/>
              <a:t>: sanciones eficaces/disuasivas y los casos deben ser tratados de manera rápida y eficaz por instituciones competentes. Incluso si el sindicato de que se trata no está reconocido por el empleador como representando la mayoría de los trabajadores interesados.</a:t>
            </a:r>
          </a:p>
          <a:p>
            <a:pPr lvl="0"/>
            <a:endParaRPr lang="es-ES_tradnl" sz="1200" noProof="0" dirty="0"/>
          </a:p>
          <a:p>
            <a:pPr lvl="0"/>
            <a:r>
              <a:rPr lang="es-ES_tradnl" sz="1200" noProof="0" dirty="0"/>
              <a:t>Protección para todos los trabajadores, pero reviste especial importancia en el caso de l</a:t>
            </a:r>
            <a:r>
              <a:rPr lang="es-ES_tradnl" sz="1200" b="0" noProof="0" dirty="0"/>
              <a:t>os representantes y dirigentes sindicales.</a:t>
            </a:r>
          </a:p>
          <a:p>
            <a:pPr lvl="0"/>
            <a:endParaRPr lang="es-ES_tradnl" sz="1200" b="1" noProof="0" dirty="0"/>
          </a:p>
          <a:p>
            <a:pPr lvl="0"/>
            <a:r>
              <a:rPr lang="es-ES_tradnl" b="0" noProof="0" dirty="0"/>
              <a:t>Acoso/intimidación: tomar fotografías de los trabajadores sindicalizados o acosar a los sindicalizados solamente.</a:t>
            </a:r>
          </a:p>
          <a:p>
            <a:pPr lvl="2"/>
            <a:endParaRPr lang="en-GB" b="1" dirty="0"/>
          </a:p>
        </p:txBody>
      </p:sp>
      <p:sp>
        <p:nvSpPr>
          <p:cNvPr id="4" name="Slide Number Placeholder 3"/>
          <p:cNvSpPr>
            <a:spLocks noGrp="1"/>
          </p:cNvSpPr>
          <p:nvPr>
            <p:ph type="sldNum" sz="quarter" idx="10"/>
          </p:nvPr>
        </p:nvSpPr>
        <p:spPr/>
        <p:txBody>
          <a:bodyPr/>
          <a:lstStyle/>
          <a:p>
            <a:fld id="{D0826FEE-2901-4F80-B040-94DEDE5C3ECF}" type="slidenum">
              <a:rPr lang="en-GB" smtClean="0"/>
              <a:t>17</a:t>
            </a:fld>
            <a:endParaRPr lang="en-GB"/>
          </a:p>
        </p:txBody>
      </p:sp>
    </p:spTree>
    <p:extLst>
      <p:ext uri="{BB962C8B-B14F-4D97-AF65-F5344CB8AC3E}">
        <p14:creationId xmlns:p14="http://schemas.microsoft.com/office/powerpoint/2010/main" val="2602999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D0826FEE-2901-4F80-B040-94DEDE5C3ECF}" type="slidenum">
              <a:rPr lang="en-GB" smtClean="0"/>
              <a:t>18</a:t>
            </a:fld>
            <a:endParaRPr lang="en-GB"/>
          </a:p>
        </p:txBody>
      </p:sp>
    </p:spTree>
    <p:extLst>
      <p:ext uri="{BB962C8B-B14F-4D97-AF65-F5344CB8AC3E}">
        <p14:creationId xmlns:p14="http://schemas.microsoft.com/office/powerpoint/2010/main" val="1414152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800" b="1" u="sng" dirty="0">
                <a:effectLst/>
                <a:latin typeface="Calibri" panose="020F0502020204030204" pitchFamily="34" charset="0"/>
                <a:ea typeface="Calibri" panose="020F0502020204030204" pitchFamily="34" charset="0"/>
              </a:rPr>
              <a:t>Protección contra los actos de injerencia</a:t>
            </a:r>
          </a:p>
          <a:p>
            <a:endParaRPr lang="es-ES" sz="1800" b="1" u="sng"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s-ES" sz="1800" b="1" u="none" dirty="0">
                <a:effectLst/>
                <a:latin typeface="Calibri" panose="020F0502020204030204" pitchFamily="34" charset="0"/>
                <a:ea typeface="Calibri" panose="020F0502020204030204" pitchFamily="34" charset="0"/>
              </a:rPr>
              <a:t>Principio (CEACR):</a:t>
            </a:r>
            <a:r>
              <a:rPr lang="es-ES" sz="1800" b="1" dirty="0">
                <a:effectLst/>
                <a:latin typeface="Calibri" panose="020F0502020204030204" pitchFamily="34" charset="0"/>
                <a:ea typeface="Calibri" panose="020F0502020204030204" pitchFamily="34" charset="0"/>
              </a:rPr>
              <a:t> </a:t>
            </a:r>
            <a:r>
              <a:rPr lang="es-ES" sz="1800" b="0" dirty="0">
                <a:solidFill>
                  <a:srgbClr val="000000"/>
                </a:solidFill>
                <a:effectLst/>
                <a:latin typeface="Calibri" panose="020F0502020204030204" pitchFamily="34" charset="0"/>
                <a:ea typeface="Calibri" panose="020F0502020204030204" pitchFamily="34" charset="0"/>
              </a:rPr>
              <a:t>“En virtud del artículo 2 del Convenio, las organizaciones de trabajadores y de empleadores deberán gozar de adecuada protección contra todo acto de injerencia de unas respecto de las otras, ya se realice directamente o por medio de sus agentes o miembros, en su constitución, funcionamiento o administración. Se consideran concretamente actos de injerencia las medidas que tienden a […] sostener económicamente, o en otra forma, organizaciones de trabajadores, con objeto de colocar estas organizaciones bajo el control de un empleador o de una organización de empleadores.”</a:t>
            </a:r>
          </a:p>
          <a:p>
            <a:endParaRPr lang="en-GB" dirty="0"/>
          </a:p>
        </p:txBody>
      </p:sp>
      <p:sp>
        <p:nvSpPr>
          <p:cNvPr id="4" name="Slide Number Placeholder 3"/>
          <p:cNvSpPr>
            <a:spLocks noGrp="1"/>
          </p:cNvSpPr>
          <p:nvPr>
            <p:ph type="sldNum" sz="quarter" idx="10"/>
          </p:nvPr>
        </p:nvSpPr>
        <p:spPr/>
        <p:txBody>
          <a:bodyPr/>
          <a:lstStyle/>
          <a:p>
            <a:fld id="{D0826FEE-2901-4F80-B040-94DEDE5C3ECF}" type="slidenum">
              <a:rPr lang="en-GB" smtClean="0"/>
              <a:t>19</a:t>
            </a:fld>
            <a:endParaRPr lang="en-GB"/>
          </a:p>
        </p:txBody>
      </p:sp>
    </p:spTree>
    <p:extLst>
      <p:ext uri="{BB962C8B-B14F-4D97-AF65-F5344CB8AC3E}">
        <p14:creationId xmlns:p14="http://schemas.microsoft.com/office/powerpoint/2010/main" val="3181931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sz="1100" b="1" u="sng" dirty="0">
                <a:effectLst/>
                <a:latin typeface="Calibri" panose="020F0502020204030204" pitchFamily="34" charset="0"/>
                <a:ea typeface="Calibri" panose="020F0502020204030204" pitchFamily="34" charset="0"/>
              </a:rPr>
              <a:t>Determinación del sindicato(s) habilitado(s) para negociar</a:t>
            </a:r>
          </a:p>
          <a:p>
            <a:endParaRPr lang="en-CH" sz="1100" b="1" u="sng" dirty="0">
              <a:effectLst/>
              <a:latin typeface="Calibri" panose="020F0502020204030204" pitchFamily="34" charset="0"/>
            </a:endParaRPr>
          </a:p>
          <a:p>
            <a:pPr marL="171450" lvl="0" indent="-171450">
              <a:buFont typeface="Arial" panose="020B0604020202020204" pitchFamily="34" charset="0"/>
              <a:buChar char="•"/>
            </a:pPr>
            <a:r>
              <a:rPr lang="es-ES" sz="1100" b="1" u="none" dirty="0">
                <a:effectLst/>
                <a:latin typeface="Calibri" panose="020F0502020204030204" pitchFamily="34" charset="0"/>
                <a:ea typeface="Calibri" panose="020F0502020204030204" pitchFamily="34" charset="0"/>
              </a:rPr>
              <a:t>Principio </a:t>
            </a:r>
            <a:r>
              <a:rPr lang="es-ES" sz="1100" b="1" u="none" dirty="0">
                <a:solidFill>
                  <a:srgbClr val="000000"/>
                </a:solidFill>
                <a:effectLst/>
                <a:latin typeface="Calibri" panose="020F0502020204030204" pitchFamily="34" charset="0"/>
                <a:ea typeface="Calibri" panose="020F0502020204030204" pitchFamily="34" charset="0"/>
              </a:rPr>
              <a:t>(CLS):</a:t>
            </a:r>
            <a:r>
              <a:rPr lang="es-ES" sz="1100" b="1" dirty="0">
                <a:solidFill>
                  <a:srgbClr val="000000"/>
                </a:solidFill>
                <a:effectLst/>
                <a:latin typeface="Calibri" panose="020F0502020204030204" pitchFamily="34" charset="0"/>
                <a:ea typeface="Calibri" panose="020F0502020204030204" pitchFamily="34" charset="0"/>
              </a:rPr>
              <a:t> </a:t>
            </a:r>
            <a:r>
              <a:rPr lang="es-ES" sz="1100" b="0" dirty="0">
                <a:solidFill>
                  <a:srgbClr val="000000"/>
                </a:solidFill>
                <a:effectLst/>
                <a:latin typeface="Calibri" panose="020F0502020204030204" pitchFamily="34" charset="0"/>
                <a:ea typeface="Calibri" panose="020F0502020204030204" pitchFamily="34" charset="0"/>
              </a:rPr>
              <a:t>“Si un sindicato distinto del que firmó un convenio se convierte en sindicato mayoritario y pide la anulación del mismo, las autoridades, independientemente de lo previsto en el convenio, deberían dirigirse al empleador en la forma apropiada a los fines del reconocimiento de dicho sindicato.”</a:t>
            </a:r>
          </a:p>
          <a:p>
            <a:pPr marL="171450" lvl="0" indent="-171450">
              <a:buFont typeface="Arial" panose="020B0604020202020204" pitchFamily="34" charset="0"/>
              <a:buChar char="•"/>
            </a:pPr>
            <a:endParaRPr lang="es-ES" sz="1100" b="0" dirty="0">
              <a:solidFill>
                <a:srgbClr val="000000"/>
              </a:solidFill>
              <a:effectLst/>
              <a:latin typeface="Calibri" panose="020F0502020204030204" pitchFamily="34" charset="0"/>
              <a:ea typeface="Calibri" panose="020F0502020204030204" pitchFamily="34" charset="0"/>
            </a:endParaRPr>
          </a:p>
          <a:p>
            <a:pPr marL="628650" lvl="1" indent="-171450">
              <a:buFont typeface="Arial" panose="020B0604020202020204" pitchFamily="34" charset="0"/>
              <a:buChar char="•"/>
            </a:pPr>
            <a:r>
              <a:rPr lang="es-ES" sz="1800" b="1" u="none" dirty="0">
                <a:solidFill>
                  <a:srgbClr val="000000"/>
                </a:solidFill>
                <a:effectLst/>
                <a:latin typeface="Calibri" panose="020F0502020204030204" pitchFamily="34" charset="0"/>
                <a:ea typeface="Calibri" panose="020F0502020204030204" pitchFamily="34" charset="0"/>
              </a:rPr>
              <a:t>Ejemplo (CLS – Pakistán):</a:t>
            </a:r>
            <a:r>
              <a:rPr lang="es-ES" sz="1800" b="0" dirty="0">
                <a:solidFill>
                  <a:srgbClr val="000000"/>
                </a:solidFill>
                <a:effectLst/>
                <a:latin typeface="Calibri" panose="020F0502020204030204" pitchFamily="34" charset="0"/>
                <a:ea typeface="Calibri" panose="020F0502020204030204" pitchFamily="34" charset="0"/>
              </a:rPr>
              <a:t> </a:t>
            </a:r>
            <a:r>
              <a:rPr lang="en-CH" sz="1800" b="0" dirty="0">
                <a:solidFill>
                  <a:srgbClr val="333333"/>
                </a:solidFill>
                <a:effectLst/>
                <a:latin typeface="Calibri" panose="020F0502020204030204" pitchFamily="34" charset="0"/>
                <a:ea typeface="Calibri" panose="020F0502020204030204" pitchFamily="34" charset="0"/>
              </a:rPr>
              <a:t>si hay un cambio en la fuerza relativa de los sindicatos que compiten por representar en forma exclusiva a los trabajadores en las negociaciones colectivas, es deseable que sea posible revisar las bases objetivas de acuerdo con las cuales se otorgó esa facultad</a:t>
            </a:r>
            <a:r>
              <a:rPr lang="es-ES" sz="1800" b="0" dirty="0">
                <a:solidFill>
                  <a:srgbClr val="000000"/>
                </a:solidFill>
                <a:effectLst/>
                <a:latin typeface="Calibri" panose="020F0502020204030204" pitchFamily="34" charset="0"/>
                <a:ea typeface="Calibri" panose="020F0502020204030204" pitchFamily="34" charset="0"/>
              </a:rPr>
              <a:t>.</a:t>
            </a:r>
            <a:r>
              <a:rPr lang="en-CH" sz="1600" b="0" dirty="0">
                <a:effectLst/>
              </a:rPr>
              <a:t> </a:t>
            </a:r>
          </a:p>
          <a:p>
            <a:pPr marL="171450" lvl="0" indent="-171450">
              <a:buFont typeface="Arial" panose="020B0604020202020204" pitchFamily="34" charset="0"/>
              <a:buChar char="•"/>
            </a:pPr>
            <a:endParaRPr lang="en-CH" sz="1100" b="0" u="sng" dirty="0">
              <a:effectLst/>
            </a:endParaRPr>
          </a:p>
          <a:p>
            <a:pPr marL="171450" lvl="0" indent="-171450">
              <a:buFont typeface="Arial" panose="020B0604020202020204" pitchFamily="34" charset="0"/>
              <a:buChar char="•"/>
            </a:pPr>
            <a:r>
              <a:rPr lang="es-ES" sz="1800" b="1" u="none" dirty="0">
                <a:effectLst/>
                <a:latin typeface="Calibri" panose="020F0502020204030204" pitchFamily="34" charset="0"/>
                <a:ea typeface="Calibri" panose="020F0502020204030204" pitchFamily="34" charset="0"/>
              </a:rPr>
              <a:t>Principio </a:t>
            </a:r>
            <a:r>
              <a:rPr lang="es-ES" sz="1800" b="1" u="none" dirty="0">
                <a:solidFill>
                  <a:srgbClr val="000000"/>
                </a:solidFill>
                <a:effectLst/>
                <a:latin typeface="Calibri" panose="020F0502020204030204" pitchFamily="34" charset="0"/>
                <a:ea typeface="Calibri" panose="020F0502020204030204" pitchFamily="34" charset="0"/>
              </a:rPr>
              <a:t>(CLS):</a:t>
            </a:r>
            <a:r>
              <a:rPr lang="es-ES" sz="1800" b="0" dirty="0">
                <a:effectLst/>
                <a:latin typeface="Calibri" panose="020F0502020204030204" pitchFamily="34" charset="0"/>
                <a:ea typeface="Calibri" panose="020F0502020204030204" pitchFamily="34" charset="0"/>
              </a:rPr>
              <a:t> “Aun cuando no sea necesariamente incompatible con el Convenio núm. 87 disponer la certificación del sindicato más representativo en una unidad determinada, reconociéndolo como el agente negociador exclusivo de dicha unidad, tal sería el caso solamente si se prevén al mismo tiempo una serie de garantías. A este respecto, el Comité señaló que en varios países, en los que se ha establecido el procedimiento que consiste en conceder a los sindicatos un certificado por el cual se les atribuye el carácter de agentes exclusivos de negociación, se ha considerado esencial que tales garantías aseguren: </a:t>
            </a:r>
            <a:r>
              <a:rPr lang="es-ES" sz="1800" b="0" i="1" dirty="0">
                <a:effectLst/>
                <a:latin typeface="Calibri" panose="020F0502020204030204" pitchFamily="34" charset="0"/>
                <a:ea typeface="Calibri" panose="020F0502020204030204" pitchFamily="34" charset="0"/>
              </a:rPr>
              <a:t>a)</a:t>
            </a:r>
            <a:r>
              <a:rPr lang="es-ES" sz="1800" b="0" dirty="0">
                <a:effectLst/>
                <a:latin typeface="Calibri" panose="020F0502020204030204" pitchFamily="34" charset="0"/>
                <a:ea typeface="Calibri" panose="020F0502020204030204" pitchFamily="34" charset="0"/>
              </a:rPr>
              <a:t> que la certificación sea hecha por un organismo independiente; </a:t>
            </a:r>
            <a:r>
              <a:rPr lang="es-ES" sz="1800" b="0" i="1" dirty="0">
                <a:effectLst/>
                <a:latin typeface="Calibri" panose="020F0502020204030204" pitchFamily="34" charset="0"/>
                <a:ea typeface="Calibri" panose="020F0502020204030204" pitchFamily="34" charset="0"/>
              </a:rPr>
              <a:t>b)</a:t>
            </a:r>
            <a:r>
              <a:rPr lang="es-ES" sz="1800" b="0" dirty="0">
                <a:effectLst/>
                <a:latin typeface="Calibri" panose="020F0502020204030204" pitchFamily="34" charset="0"/>
                <a:ea typeface="Calibri" panose="020F0502020204030204" pitchFamily="34" charset="0"/>
              </a:rPr>
              <a:t> que la organización representativa sea elegida por el voto de la mayoría de los trabajadores de la unidad interesada; </a:t>
            </a:r>
            <a:r>
              <a:rPr lang="es-ES" sz="1800" b="0" i="1" dirty="0">
                <a:effectLst/>
                <a:latin typeface="Calibri" panose="020F0502020204030204" pitchFamily="34" charset="0"/>
                <a:ea typeface="Calibri" panose="020F0502020204030204" pitchFamily="34" charset="0"/>
              </a:rPr>
              <a:t>c)</a:t>
            </a:r>
            <a:r>
              <a:rPr lang="es-ES" sz="1800" b="0" dirty="0">
                <a:effectLst/>
                <a:latin typeface="Calibri" panose="020F0502020204030204" pitchFamily="34" charset="0"/>
                <a:ea typeface="Calibri" panose="020F0502020204030204" pitchFamily="34" charset="0"/>
              </a:rPr>
              <a:t> que la organización que no obtenga un número de votos suficiente tenga derecho a solicitar una nueva elección después de un período dado; </a:t>
            </a:r>
            <a:r>
              <a:rPr lang="es-ES" sz="1800" b="0" i="1" dirty="0">
                <a:effectLst/>
                <a:latin typeface="Calibri" panose="020F0502020204030204" pitchFamily="34" charset="0"/>
                <a:ea typeface="Calibri" panose="020F0502020204030204" pitchFamily="34" charset="0"/>
              </a:rPr>
              <a:t>d)</a:t>
            </a:r>
            <a:r>
              <a:rPr lang="es-ES" sz="1800" b="0" dirty="0">
                <a:effectLst/>
                <a:latin typeface="Calibri" panose="020F0502020204030204" pitchFamily="34" charset="0"/>
                <a:ea typeface="Calibri" panose="020F0502020204030204" pitchFamily="34" charset="0"/>
              </a:rPr>
              <a:t> que toda organización que no sea la que hubiera obtenido el certificado tenga derecho a solicitar nueva elección una vez transcurrido, desde la elección anterior, un período determinado, a menudo de 12 meses.”</a:t>
            </a:r>
            <a:r>
              <a:rPr lang="en-CH" sz="1600" b="0" dirty="0">
                <a:effectLst/>
              </a:rPr>
              <a:t> </a:t>
            </a:r>
          </a:p>
          <a:p>
            <a:pPr marL="171450" lvl="0" indent="-171450">
              <a:buFont typeface="Arial" panose="020B0604020202020204" pitchFamily="34" charset="0"/>
              <a:buChar char="•"/>
            </a:pPr>
            <a:endParaRPr lang="en-CH" sz="1600" b="0" dirty="0">
              <a:effectLst/>
            </a:endParaRPr>
          </a:p>
          <a:p>
            <a:pPr marL="171450" lvl="0" indent="-171450">
              <a:buFont typeface="Arial" panose="020B0604020202020204" pitchFamily="34" charset="0"/>
              <a:buChar char="•"/>
            </a:pPr>
            <a:r>
              <a:rPr lang="es-ES" sz="1800" b="1" u="none" dirty="0">
                <a:effectLst/>
                <a:latin typeface="Calibri" panose="020F0502020204030204" pitchFamily="34" charset="0"/>
                <a:ea typeface="Calibri" panose="020F0502020204030204" pitchFamily="34" charset="0"/>
              </a:rPr>
              <a:t>Principio </a:t>
            </a:r>
            <a:r>
              <a:rPr lang="es-ES" sz="1800" b="1" u="none" dirty="0">
                <a:solidFill>
                  <a:srgbClr val="000000"/>
                </a:solidFill>
                <a:effectLst/>
                <a:latin typeface="Calibri" panose="020F0502020204030204" pitchFamily="34" charset="0"/>
                <a:ea typeface="Calibri" panose="020F0502020204030204" pitchFamily="34" charset="0"/>
              </a:rPr>
              <a:t>(CLS):</a:t>
            </a:r>
            <a:r>
              <a:rPr lang="es-ES" sz="1800" b="0" dirty="0">
                <a:effectLst/>
                <a:latin typeface="Calibri" panose="020F0502020204030204" pitchFamily="34" charset="0"/>
                <a:ea typeface="Calibri" panose="020F0502020204030204" pitchFamily="34" charset="0"/>
              </a:rPr>
              <a:t> </a:t>
            </a:r>
            <a:r>
              <a:rPr lang="es-ES" sz="1800" b="0" dirty="0">
                <a:solidFill>
                  <a:srgbClr val="000000"/>
                </a:solidFill>
                <a:effectLst/>
                <a:latin typeface="Calibri" panose="020F0502020204030204" pitchFamily="34" charset="0"/>
                <a:ea typeface="Calibri" panose="020F0502020204030204" pitchFamily="34" charset="0"/>
              </a:rPr>
              <a:t>“Si bien suministrar toda la información electoral pertinente, incluida la manera de votar en contra de un sindicato resultaría aceptable en una elección como parte del proceso de voto para obtener la acreditación, el Comité considera que la participación activa de un empleador de una manera en que se injiera de cualquier manera en la libre elección de un trabajador o de una trabajadora constituiría una violación de la libertad sindical y una falta de respeto del derecho fundamental de los trabajadores de organizarse.”</a:t>
            </a:r>
          </a:p>
          <a:p>
            <a:pPr marL="171450" lvl="0" indent="-171450">
              <a:buFont typeface="Arial" panose="020B0604020202020204" pitchFamily="34" charset="0"/>
              <a:buChar char="•"/>
            </a:pPr>
            <a:endParaRPr lang="es-ES" sz="1800" b="0" i="0" dirty="0">
              <a:solidFill>
                <a:srgbClr val="000000"/>
              </a:solidFill>
              <a:effectLst/>
              <a:latin typeface="Calibri" panose="020F0502020204030204" pitchFamily="34" charset="0"/>
              <a:ea typeface="Calibri" panose="020F0502020204030204" pitchFamily="34" charset="0"/>
            </a:endParaRPr>
          </a:p>
          <a:p>
            <a:pPr marL="628650" lvl="1" indent="-171450">
              <a:buFont typeface="Arial" panose="020B0604020202020204" pitchFamily="34" charset="0"/>
              <a:buChar char="•"/>
            </a:pPr>
            <a:r>
              <a:rPr lang="es-ES" sz="1800" b="1" i="0" u="none" dirty="0">
                <a:solidFill>
                  <a:srgbClr val="00B0F0"/>
                </a:solidFill>
                <a:effectLst/>
                <a:latin typeface="Calibri" panose="020F0502020204030204" pitchFamily="34" charset="0"/>
                <a:ea typeface="Calibri" panose="020F0502020204030204" pitchFamily="34" charset="0"/>
              </a:rPr>
              <a:t>Ejemplo (CLS - </a:t>
            </a:r>
            <a:r>
              <a:rPr lang="es-ES" sz="1800" b="1" i="0" u="none" dirty="0">
                <a:solidFill>
                  <a:srgbClr val="00B0F0"/>
                </a:solidFill>
                <a:effectLst/>
                <a:highlight>
                  <a:srgbClr val="FFFF00"/>
                </a:highlight>
                <a:latin typeface="Calibri" panose="020F0502020204030204" pitchFamily="34" charset="0"/>
                <a:ea typeface="Calibri" panose="020F0502020204030204" pitchFamily="34" charset="0"/>
              </a:rPr>
              <a:t>Estados Unidos)</a:t>
            </a:r>
            <a:r>
              <a:rPr lang="es-ES" sz="1800" b="0" i="0" u="none" dirty="0">
                <a:solidFill>
                  <a:srgbClr val="00B0F0"/>
                </a:solidFill>
                <a:effectLst/>
                <a:highlight>
                  <a:srgbClr val="FFFF00"/>
                </a:highlight>
                <a:latin typeface="Calibri" panose="020F0502020204030204" pitchFamily="34" charset="0"/>
                <a:ea typeface="Calibri" panose="020F0502020204030204" pitchFamily="34" charset="0"/>
              </a:rPr>
              <a:t>: </a:t>
            </a:r>
            <a:r>
              <a:rPr lang="es-ES" sz="1800" b="0" u="none" dirty="0">
                <a:solidFill>
                  <a:srgbClr val="00B0F0"/>
                </a:solidFill>
                <a:effectLst/>
                <a:latin typeface="Calibri" panose="020F0502020204030204" pitchFamily="34" charset="0"/>
                <a:ea typeface="Calibri" panose="020F0502020204030204" pitchFamily="34" charset="0"/>
              </a:rPr>
              <a:t>la </a:t>
            </a:r>
            <a:r>
              <a:rPr lang="es-ES" sz="1800" b="0" u="none" dirty="0">
                <a:solidFill>
                  <a:srgbClr val="000000"/>
                </a:solidFill>
                <a:effectLst/>
                <a:latin typeface="Calibri" panose="020F0502020204030204" pitchFamily="34" charset="0"/>
                <a:ea typeface="Calibri" panose="020F0502020204030204" pitchFamily="34" charset="0"/>
              </a:rPr>
              <a:t>libertad de expresión y la libertad sindical no deben convertirse en derechos contrapuestos, estando el uno destinado a eliminar cualquier logro significativo del otro.</a:t>
            </a:r>
            <a:r>
              <a:rPr lang="en-CH" sz="2800" b="0" u="none" dirty="0">
                <a:effectLst/>
              </a:rPr>
              <a:t> </a:t>
            </a:r>
            <a:r>
              <a:rPr lang="es-ES" sz="2800" dirty="0"/>
              <a:t>Al tiempo que destacó la importancia que concede a la libertad de expresión como un corolario fundamental de la libertad sindical y del ejercicio de los derechos sindicales en numerosas ocasiones, el Comité consideró también que no deben convertirse en derechos contrapuestos, estando el uno destinado a eliminar cualquier logro significativo del otro</a:t>
            </a:r>
            <a:endParaRPr lang="es-ES" sz="1800" b="0" u="none" dirty="0">
              <a:solidFill>
                <a:srgbClr val="000000"/>
              </a:solidFill>
              <a:effectLst/>
              <a:latin typeface="Calibri" panose="020F0502020204030204" pitchFamily="34" charset="0"/>
              <a:ea typeface="Calibri" panose="020F0502020204030204" pitchFamily="34" charset="0"/>
            </a:endParaRPr>
          </a:p>
          <a:p>
            <a:pPr marL="171450" lvl="0" indent="-171450">
              <a:buFont typeface="Arial" panose="020B0604020202020204" pitchFamily="34" charset="0"/>
              <a:buChar char="•"/>
            </a:pPr>
            <a:endParaRPr lang="es-ES" sz="1800" b="0" u="none"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D0826FEE-2901-4F80-B040-94DEDE5C3ECF}" type="slidenum">
              <a:rPr lang="en-GB" smtClean="0"/>
              <a:t>20</a:t>
            </a:fld>
            <a:endParaRPr lang="en-GB"/>
          </a:p>
        </p:txBody>
      </p:sp>
    </p:spTree>
    <p:extLst>
      <p:ext uri="{BB962C8B-B14F-4D97-AF65-F5344CB8AC3E}">
        <p14:creationId xmlns:p14="http://schemas.microsoft.com/office/powerpoint/2010/main" val="3840220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s-ES" sz="1800" b="0" u="none"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D0826FEE-2901-4F80-B040-94DEDE5C3ECF}" type="slidenum">
              <a:rPr lang="en-GB" smtClean="0"/>
              <a:t>21</a:t>
            </a:fld>
            <a:endParaRPr lang="en-GB"/>
          </a:p>
        </p:txBody>
      </p:sp>
    </p:spTree>
    <p:extLst>
      <p:ext uri="{BB962C8B-B14F-4D97-AF65-F5344CB8AC3E}">
        <p14:creationId xmlns:p14="http://schemas.microsoft.com/office/powerpoint/2010/main" val="38153176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D0826FEE-2901-4F80-B040-94DEDE5C3ECF}" type="slidenum">
              <a:rPr lang="en-GB" smtClean="0"/>
              <a:t>22</a:t>
            </a:fld>
            <a:endParaRPr lang="en-GB"/>
          </a:p>
        </p:txBody>
      </p:sp>
    </p:spTree>
    <p:extLst>
      <p:ext uri="{BB962C8B-B14F-4D97-AF65-F5344CB8AC3E}">
        <p14:creationId xmlns:p14="http://schemas.microsoft.com/office/powerpoint/2010/main" val="423304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826FEE-2901-4F80-B040-94DEDE5C3ECF}" type="slidenum">
              <a:rPr lang="en-GB" smtClean="0"/>
              <a:t>2</a:t>
            </a:fld>
            <a:endParaRPr lang="en-GB"/>
          </a:p>
        </p:txBody>
      </p:sp>
    </p:spTree>
    <p:extLst>
      <p:ext uri="{BB962C8B-B14F-4D97-AF65-F5344CB8AC3E}">
        <p14:creationId xmlns:p14="http://schemas.microsoft.com/office/powerpoint/2010/main" val="40769522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s-ES" sz="1800" b="0" dirty="0">
              <a:solidFill>
                <a:srgbClr val="00000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0826FEE-2901-4F80-B040-94DEDE5C3ECF}" type="slidenum">
              <a:rPr lang="en-GB" smtClean="0"/>
              <a:t>23</a:t>
            </a:fld>
            <a:endParaRPr lang="en-GB"/>
          </a:p>
        </p:txBody>
      </p:sp>
    </p:spTree>
    <p:extLst>
      <p:ext uri="{BB962C8B-B14F-4D97-AF65-F5344CB8AC3E}">
        <p14:creationId xmlns:p14="http://schemas.microsoft.com/office/powerpoint/2010/main" val="943753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D0826FEE-2901-4F80-B040-94DEDE5C3ECF}" type="slidenum">
              <a:rPr lang="en-GB" smtClean="0"/>
              <a:t>25</a:t>
            </a:fld>
            <a:endParaRPr lang="en-GB"/>
          </a:p>
        </p:txBody>
      </p:sp>
    </p:spTree>
    <p:extLst>
      <p:ext uri="{BB962C8B-B14F-4D97-AF65-F5344CB8AC3E}">
        <p14:creationId xmlns:p14="http://schemas.microsoft.com/office/powerpoint/2010/main" val="2048246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D0826FEE-2901-4F80-B040-94DEDE5C3ECF}" type="slidenum">
              <a:rPr lang="en-GB" smtClean="0"/>
              <a:t>26</a:t>
            </a:fld>
            <a:endParaRPr lang="en-GB"/>
          </a:p>
        </p:txBody>
      </p:sp>
    </p:spTree>
    <p:extLst>
      <p:ext uri="{BB962C8B-B14F-4D97-AF65-F5344CB8AC3E}">
        <p14:creationId xmlns:p14="http://schemas.microsoft.com/office/powerpoint/2010/main" val="22187201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D0826FEE-2901-4F80-B040-94DEDE5C3ECF}" type="slidenum">
              <a:rPr lang="en-GB" smtClean="0"/>
              <a:t>27</a:t>
            </a:fld>
            <a:endParaRPr lang="en-GB"/>
          </a:p>
        </p:txBody>
      </p:sp>
    </p:spTree>
    <p:extLst>
      <p:ext uri="{BB962C8B-B14F-4D97-AF65-F5344CB8AC3E}">
        <p14:creationId xmlns:p14="http://schemas.microsoft.com/office/powerpoint/2010/main" val="20687107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D0826FEE-2901-4F80-B040-94DEDE5C3ECF}" type="slidenum">
              <a:rPr lang="en-GB" smtClean="0"/>
              <a:t>28</a:t>
            </a:fld>
            <a:endParaRPr lang="en-GB"/>
          </a:p>
        </p:txBody>
      </p:sp>
    </p:spTree>
    <p:extLst>
      <p:ext uri="{BB962C8B-B14F-4D97-AF65-F5344CB8AC3E}">
        <p14:creationId xmlns:p14="http://schemas.microsoft.com/office/powerpoint/2010/main" val="1629459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D0826FEE-2901-4F80-B040-94DEDE5C3ECF}" type="slidenum">
              <a:rPr lang="en-GB" smtClean="0"/>
              <a:t>4</a:t>
            </a:fld>
            <a:endParaRPr lang="en-GB"/>
          </a:p>
        </p:txBody>
      </p:sp>
    </p:spTree>
    <p:extLst>
      <p:ext uri="{BB962C8B-B14F-4D97-AF65-F5344CB8AC3E}">
        <p14:creationId xmlns:p14="http://schemas.microsoft.com/office/powerpoint/2010/main" val="1756168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dirty="0"/>
              <a:t>Convenios de gobernanza: son fundamentales para crear </a:t>
            </a:r>
            <a:r>
              <a:rPr lang="es-ES_tradnl" baseline="0" dirty="0"/>
              <a:t>instituciones y capacidades nacionales que sirvan para promover el empleo, al tiempo que refuerzan los sistemas nacionales para garantizar el cumplimiento de las normas laborales. Se consideran esenciales para una buena gobernanza del mercado laboral.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baseline="0" dirty="0"/>
          </a:p>
          <a:p>
            <a:endParaRPr lang="en-GB" dirty="0"/>
          </a:p>
        </p:txBody>
      </p:sp>
      <p:sp>
        <p:nvSpPr>
          <p:cNvPr id="4" name="Slide Number Placeholder 3"/>
          <p:cNvSpPr>
            <a:spLocks noGrp="1"/>
          </p:cNvSpPr>
          <p:nvPr>
            <p:ph type="sldNum" sz="quarter" idx="5"/>
          </p:nvPr>
        </p:nvSpPr>
        <p:spPr/>
        <p:txBody>
          <a:bodyPr/>
          <a:lstStyle/>
          <a:p>
            <a:fld id="{D0826FEE-2901-4F80-B040-94DEDE5C3ECF}" type="slidenum">
              <a:rPr lang="en-GB" smtClean="0"/>
              <a:t>5</a:t>
            </a:fld>
            <a:endParaRPr lang="en-GB"/>
          </a:p>
        </p:txBody>
      </p:sp>
    </p:spTree>
    <p:extLst>
      <p:ext uri="{BB962C8B-B14F-4D97-AF65-F5344CB8AC3E}">
        <p14:creationId xmlns:p14="http://schemas.microsoft.com/office/powerpoint/2010/main" val="1046641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dirty="0"/>
              <a:t>Comisión de expertos:</a:t>
            </a:r>
          </a:p>
          <a:p>
            <a:pPr marL="285750" indent="-285750">
              <a:lnSpc>
                <a:spcPct val="90000"/>
              </a:lnSpc>
              <a:spcBef>
                <a:spcPts val="1200"/>
              </a:spcBef>
              <a:spcAft>
                <a:spcPts val="1200"/>
              </a:spcAft>
              <a:buClr>
                <a:schemeClr val="accent2"/>
              </a:buClr>
              <a:buFont typeface="Arial" panose="020B0604020202020204" pitchFamily="34" charset="0"/>
              <a:buChar char="►"/>
            </a:pPr>
            <a:r>
              <a:rPr lang="es-UY" sz="1200" dirty="0"/>
              <a:t>Creada en 1926.</a:t>
            </a:r>
          </a:p>
          <a:p>
            <a:pPr marL="285750" indent="-285750">
              <a:lnSpc>
                <a:spcPct val="90000"/>
              </a:lnSpc>
              <a:spcBef>
                <a:spcPts val="1200"/>
              </a:spcBef>
              <a:spcAft>
                <a:spcPts val="1200"/>
              </a:spcAft>
              <a:buClr>
                <a:schemeClr val="accent2"/>
              </a:buClr>
              <a:buFont typeface="Arial" panose="020B0604020202020204" pitchFamily="34" charset="0"/>
              <a:buChar char="►"/>
            </a:pPr>
            <a:r>
              <a:rPr lang="es-UY" sz="1200" b="1" dirty="0"/>
              <a:t>Órgano independiente</a:t>
            </a:r>
            <a:r>
              <a:rPr lang="es-UY" sz="1200" dirty="0"/>
              <a:t>: 20 juristas de todo el mundo examinan la aplicación de los convenios ratificados. Se reúne en noviembre/diciembre de cada año.</a:t>
            </a:r>
          </a:p>
          <a:p>
            <a:pPr marL="285750" indent="-285750">
              <a:lnSpc>
                <a:spcPct val="90000"/>
              </a:lnSpc>
              <a:spcBef>
                <a:spcPts val="1200"/>
              </a:spcBef>
              <a:spcAft>
                <a:spcPts val="1200"/>
              </a:spcAft>
              <a:buClr>
                <a:schemeClr val="accent2"/>
              </a:buClr>
              <a:buFont typeface="Arial" panose="020B0604020202020204" pitchFamily="34" charset="0"/>
              <a:buChar char="►"/>
            </a:pPr>
            <a:r>
              <a:rPr lang="es-UY" sz="1200" dirty="0"/>
              <a:t>Proporciona una </a:t>
            </a:r>
            <a:r>
              <a:rPr lang="es-UY" sz="1200" b="1" dirty="0"/>
              <a:t>evaluación técnica e imparcial </a:t>
            </a:r>
            <a:r>
              <a:rPr lang="es-UY" sz="1200" dirty="0"/>
              <a:t>de la aplicación de las normas en los Estados Miembros.</a:t>
            </a:r>
          </a:p>
          <a:p>
            <a:pPr marL="285750" indent="-285750">
              <a:lnSpc>
                <a:spcPct val="90000"/>
              </a:lnSpc>
              <a:spcBef>
                <a:spcPts val="1200"/>
              </a:spcBef>
              <a:spcAft>
                <a:spcPts val="1200"/>
              </a:spcAft>
              <a:buClr>
                <a:schemeClr val="accent2"/>
              </a:buClr>
              <a:buFont typeface="Arial" panose="020B0604020202020204" pitchFamily="34" charset="0"/>
              <a:buChar char="►"/>
            </a:pPr>
            <a:r>
              <a:rPr lang="es-UY" sz="1200" dirty="0"/>
              <a:t>Adopta 2 tipos de comentarios: </a:t>
            </a:r>
            <a:r>
              <a:rPr lang="es-UY" sz="1200" b="1" dirty="0"/>
              <a:t>Observaciones </a:t>
            </a:r>
            <a:r>
              <a:rPr lang="es-UY" sz="1200" dirty="0"/>
              <a:t>(publicadas en su informe anual) y </a:t>
            </a:r>
            <a:r>
              <a:rPr lang="es-UY" sz="1200" b="1" dirty="0"/>
              <a:t>solicitudes directas </a:t>
            </a:r>
            <a:r>
              <a:rPr lang="es-UY" sz="1200" dirty="0"/>
              <a:t>a los Gobiernos.</a:t>
            </a:r>
          </a:p>
          <a:p>
            <a:pPr marL="285750" indent="-285750">
              <a:lnSpc>
                <a:spcPct val="90000"/>
              </a:lnSpc>
              <a:spcBef>
                <a:spcPts val="1200"/>
              </a:spcBef>
              <a:spcAft>
                <a:spcPts val="1200"/>
              </a:spcAft>
              <a:buClr>
                <a:schemeClr val="accent2"/>
              </a:buClr>
              <a:buFont typeface="Arial" panose="020B0604020202020204" pitchFamily="34" charset="0"/>
              <a:buChar char="►"/>
            </a:pPr>
            <a:endParaRPr lang="es-UY" sz="1200" dirty="0"/>
          </a:p>
          <a:p>
            <a:pPr marL="285750" indent="-285750">
              <a:lnSpc>
                <a:spcPct val="90000"/>
              </a:lnSpc>
              <a:spcBef>
                <a:spcPts val="1200"/>
              </a:spcBef>
              <a:spcAft>
                <a:spcPts val="1200"/>
              </a:spcAft>
              <a:buClr>
                <a:schemeClr val="accent2"/>
              </a:buClr>
              <a:buFont typeface="Arial" panose="020B0604020202020204" pitchFamily="34" charset="0"/>
              <a:buChar char="►"/>
            </a:pPr>
            <a:r>
              <a:rPr lang="es-UY" sz="1200" dirty="0"/>
              <a:t>Comité de libertad sindical</a:t>
            </a:r>
          </a:p>
          <a:p>
            <a:pPr marL="342900" indent="-228600">
              <a:spcBef>
                <a:spcPts val="1200"/>
              </a:spcBef>
              <a:buClr>
                <a:schemeClr val="accent2"/>
              </a:buClr>
              <a:buFont typeface="Arial" panose="020B0604020202020204" pitchFamily="34" charset="0"/>
              <a:buChar char="•"/>
            </a:pPr>
            <a:r>
              <a:rPr lang="es-CU" sz="1200" dirty="0">
                <a:solidFill>
                  <a:schemeClr val="accent1">
                    <a:lumMod val="50000"/>
                  </a:schemeClr>
                </a:solidFill>
              </a:rPr>
              <a:t>Órgano tripartito</a:t>
            </a:r>
            <a:r>
              <a:rPr lang="es-CU" sz="1200" b="0" dirty="0">
                <a:solidFill>
                  <a:schemeClr val="accent1">
                    <a:lumMod val="50000"/>
                  </a:schemeClr>
                </a:solidFill>
              </a:rPr>
              <a:t>, creado en 1951. Formado por 6 representantes de cada grupo + un Presidente independiente. </a:t>
            </a:r>
          </a:p>
          <a:p>
            <a:pPr marL="342900" indent="-228600">
              <a:spcBef>
                <a:spcPts val="1200"/>
              </a:spcBef>
              <a:buClr>
                <a:schemeClr val="accent2"/>
              </a:buClr>
              <a:buFont typeface="Arial" panose="020B0604020202020204" pitchFamily="34" charset="0"/>
              <a:buChar char="•"/>
            </a:pPr>
            <a:r>
              <a:rPr lang="es-CU" sz="1200" b="0" dirty="0">
                <a:solidFill>
                  <a:schemeClr val="accent1">
                    <a:lumMod val="50000"/>
                  </a:schemeClr>
                </a:solidFill>
              </a:rPr>
              <a:t>Se reúne </a:t>
            </a:r>
            <a:r>
              <a:rPr lang="es-CU" sz="1200" dirty="0">
                <a:solidFill>
                  <a:schemeClr val="accent1">
                    <a:lumMod val="50000"/>
                  </a:schemeClr>
                </a:solidFill>
              </a:rPr>
              <a:t>3 veces </a:t>
            </a:r>
            <a:r>
              <a:rPr lang="es-CU" sz="1200" b="0" dirty="0">
                <a:solidFill>
                  <a:schemeClr val="accent1">
                    <a:lumMod val="50000"/>
                  </a:schemeClr>
                </a:solidFill>
              </a:rPr>
              <a:t>al año. </a:t>
            </a:r>
          </a:p>
          <a:p>
            <a:pPr marL="342900" indent="-228600">
              <a:spcBef>
                <a:spcPts val="1200"/>
              </a:spcBef>
              <a:buClr>
                <a:schemeClr val="accent2"/>
              </a:buClr>
              <a:buFont typeface="Arial" panose="020B0604020202020204" pitchFamily="34" charset="0"/>
              <a:buChar char="•"/>
            </a:pPr>
            <a:r>
              <a:rPr lang="es-CU" sz="1200" b="0" dirty="0">
                <a:solidFill>
                  <a:schemeClr val="accent1">
                    <a:lumMod val="50000"/>
                  </a:schemeClr>
                </a:solidFill>
              </a:rPr>
              <a:t>Quejas presentadas por </a:t>
            </a:r>
            <a:r>
              <a:rPr lang="es-CU" sz="1200" dirty="0">
                <a:solidFill>
                  <a:schemeClr val="accent1">
                    <a:lumMod val="50000"/>
                  </a:schemeClr>
                </a:solidFill>
              </a:rPr>
              <a:t>organizaciones de trabajadores y de empleadores</a:t>
            </a:r>
            <a:r>
              <a:rPr lang="es-CU" sz="1200" b="0" dirty="0">
                <a:solidFill>
                  <a:schemeClr val="accent1">
                    <a:lumMod val="50000"/>
                  </a:schemeClr>
                </a:solidFill>
              </a:rPr>
              <a:t>.</a:t>
            </a:r>
          </a:p>
          <a:p>
            <a:pPr marL="342900" indent="-228600">
              <a:spcBef>
                <a:spcPts val="1200"/>
              </a:spcBef>
              <a:buClr>
                <a:schemeClr val="accent2"/>
              </a:buClr>
              <a:buFont typeface="Arial" panose="020B0604020202020204" pitchFamily="34" charset="0"/>
              <a:buChar char="•"/>
            </a:pPr>
            <a:r>
              <a:rPr lang="es-CU" sz="1200" b="0" dirty="0">
                <a:solidFill>
                  <a:schemeClr val="accent1">
                    <a:lumMod val="50000"/>
                  </a:schemeClr>
                </a:solidFill>
              </a:rPr>
              <a:t>Examina alegatos de </a:t>
            </a:r>
            <a:r>
              <a:rPr lang="es-CU" sz="1200" dirty="0">
                <a:solidFill>
                  <a:schemeClr val="accent1">
                    <a:lumMod val="50000"/>
                  </a:schemeClr>
                </a:solidFill>
              </a:rPr>
              <a:t>violaciones a la libertad sindical y la negociación colectiva</a:t>
            </a:r>
            <a:r>
              <a:rPr lang="es-CU" sz="1200" b="0" dirty="0">
                <a:solidFill>
                  <a:schemeClr val="accent1">
                    <a:lumMod val="50000"/>
                  </a:schemeClr>
                </a:solidFill>
              </a:rPr>
              <a:t>.</a:t>
            </a:r>
          </a:p>
          <a:p>
            <a:pPr marL="342900" indent="-228600">
              <a:spcBef>
                <a:spcPts val="1200"/>
              </a:spcBef>
              <a:buClr>
                <a:schemeClr val="accent2"/>
              </a:buClr>
              <a:buFont typeface="Arial" panose="020B0604020202020204" pitchFamily="34" charset="0"/>
              <a:buChar char="•"/>
            </a:pPr>
            <a:r>
              <a:rPr lang="es-CU" sz="1200" dirty="0">
                <a:solidFill>
                  <a:schemeClr val="accent1">
                    <a:lumMod val="50000"/>
                  </a:schemeClr>
                </a:solidFill>
              </a:rPr>
              <a:t>Sin importar si el país ha ratificado o no el Convenio</a:t>
            </a:r>
            <a:r>
              <a:rPr lang="es-CU" sz="1200" b="0" dirty="0">
                <a:solidFill>
                  <a:schemeClr val="accent1">
                    <a:lumMod val="50000"/>
                  </a:schemeClr>
                </a:solidFill>
              </a:rPr>
              <a:t>.</a:t>
            </a:r>
          </a:p>
          <a:p>
            <a:pPr marL="342900" indent="-228600">
              <a:spcBef>
                <a:spcPts val="1200"/>
              </a:spcBef>
              <a:buClr>
                <a:schemeClr val="accent2"/>
              </a:buClr>
              <a:buFont typeface="Arial" panose="020B0604020202020204" pitchFamily="34" charset="0"/>
              <a:buChar char="•"/>
            </a:pPr>
            <a:r>
              <a:rPr lang="es-CU" sz="1200" b="0" dirty="0">
                <a:solidFill>
                  <a:schemeClr val="accent1">
                    <a:lumMod val="50000"/>
                  </a:schemeClr>
                </a:solidFill>
              </a:rPr>
              <a:t>Debate los casos y </a:t>
            </a:r>
            <a:r>
              <a:rPr lang="es-CU" sz="1200" dirty="0">
                <a:solidFill>
                  <a:schemeClr val="accent1">
                    <a:lumMod val="50000"/>
                  </a:schemeClr>
                </a:solidFill>
              </a:rPr>
              <a:t>adopta recomendaciones por consenso</a:t>
            </a:r>
            <a:r>
              <a:rPr lang="es-CU" sz="1200" b="0" dirty="0">
                <a:solidFill>
                  <a:schemeClr val="accent1">
                    <a:lumMod val="50000"/>
                  </a:schemeClr>
                </a:solidFill>
              </a:rPr>
              <a:t>.</a:t>
            </a:r>
          </a:p>
          <a:p>
            <a:pPr marL="285750" indent="-285750">
              <a:lnSpc>
                <a:spcPct val="90000"/>
              </a:lnSpc>
              <a:spcBef>
                <a:spcPts val="1200"/>
              </a:spcBef>
              <a:spcAft>
                <a:spcPts val="1200"/>
              </a:spcAft>
              <a:buClr>
                <a:schemeClr val="accent2"/>
              </a:buClr>
              <a:buFont typeface="Arial" panose="020B0604020202020204" pitchFamily="34" charset="0"/>
              <a:buChar char="►"/>
            </a:pPr>
            <a:endParaRPr lang="es-UY" sz="1200" dirty="0"/>
          </a:p>
          <a:p>
            <a:endParaRPr lang="en-GB" dirty="0"/>
          </a:p>
        </p:txBody>
      </p:sp>
      <p:sp>
        <p:nvSpPr>
          <p:cNvPr id="4" name="Slide Number Placeholder 3"/>
          <p:cNvSpPr>
            <a:spLocks noGrp="1"/>
          </p:cNvSpPr>
          <p:nvPr>
            <p:ph type="sldNum" sz="quarter" idx="5"/>
          </p:nvPr>
        </p:nvSpPr>
        <p:spPr/>
        <p:txBody>
          <a:bodyPr/>
          <a:lstStyle/>
          <a:p>
            <a:fld id="{D0826FEE-2901-4F80-B040-94DEDE5C3ECF}" type="slidenum">
              <a:rPr lang="en-GB" smtClean="0"/>
              <a:t>6</a:t>
            </a:fld>
            <a:endParaRPr lang="en-GB"/>
          </a:p>
        </p:txBody>
      </p:sp>
    </p:spTree>
    <p:extLst>
      <p:ext uri="{BB962C8B-B14F-4D97-AF65-F5344CB8AC3E}">
        <p14:creationId xmlns:p14="http://schemas.microsoft.com/office/powerpoint/2010/main" val="2965749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826FEE-2901-4F80-B040-94DEDE5C3ECF}" type="slidenum">
              <a:rPr lang="en-GB" smtClean="0"/>
              <a:t>8</a:t>
            </a:fld>
            <a:endParaRPr lang="en-GB"/>
          </a:p>
        </p:txBody>
      </p:sp>
    </p:spTree>
    <p:extLst>
      <p:ext uri="{BB962C8B-B14F-4D97-AF65-F5344CB8AC3E}">
        <p14:creationId xmlns:p14="http://schemas.microsoft.com/office/powerpoint/2010/main" val="3303824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826FEE-2901-4F80-B040-94DEDE5C3ECF}" type="slidenum">
              <a:rPr lang="en-GB" smtClean="0"/>
              <a:t>10</a:t>
            </a:fld>
            <a:endParaRPr lang="en-GB"/>
          </a:p>
        </p:txBody>
      </p:sp>
    </p:spTree>
    <p:extLst>
      <p:ext uri="{BB962C8B-B14F-4D97-AF65-F5344CB8AC3E}">
        <p14:creationId xmlns:p14="http://schemas.microsoft.com/office/powerpoint/2010/main" val="995469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s-ES" b="1" i="1" dirty="0">
                <a:solidFill>
                  <a:srgbClr val="333333"/>
                </a:solidFill>
                <a:effectLst/>
                <a:latin typeface="Georgia" panose="02040502050405020303" pitchFamily="18" charset="0"/>
              </a:rPr>
              <a:t>Artículo 1</a:t>
            </a:r>
          </a:p>
          <a:p>
            <a:pPr algn="l"/>
            <a:r>
              <a:rPr lang="es-ES" b="0" i="0" dirty="0">
                <a:solidFill>
                  <a:srgbClr val="333333"/>
                </a:solidFill>
                <a:effectLst/>
                <a:latin typeface="Georgia" panose="02040502050405020303" pitchFamily="18" charset="0"/>
              </a:rPr>
              <a:t>Todo Miembro de la Organización Internacional del Trabajo para el cual esté en vigor el presente Convenio se obliga a poner en práctica las disposiciones siguientes.</a:t>
            </a:r>
          </a:p>
          <a:p>
            <a:pPr algn="ctr"/>
            <a:r>
              <a:rPr lang="es-ES" b="1" i="1" u="sng" dirty="0">
                <a:solidFill>
                  <a:srgbClr val="333333"/>
                </a:solidFill>
                <a:effectLst/>
                <a:latin typeface="Georgia" panose="02040502050405020303" pitchFamily="18" charset="0"/>
              </a:rPr>
              <a:t>Artículo 2</a:t>
            </a:r>
          </a:p>
          <a:p>
            <a:pPr algn="l"/>
            <a:r>
              <a:rPr lang="es-ES" b="0" i="0" u="none" dirty="0">
                <a:solidFill>
                  <a:srgbClr val="333333"/>
                </a:solidFill>
                <a:effectLst/>
                <a:latin typeface="Georgia" panose="02040502050405020303" pitchFamily="18" charset="0"/>
              </a:rPr>
              <a:t>Los trabajadores y los empleadores, sin ninguna distinción y sin autorización previa, tienen el derecho de constituir las organizaciones que estimen convenientes, así como el de afiliarse a estas organizaciones, con la sola condición de observar los estatutos de las mismas.</a:t>
            </a:r>
          </a:p>
          <a:p>
            <a:pPr algn="ctr"/>
            <a:r>
              <a:rPr lang="es-ES" b="1" i="1" u="sng" dirty="0">
                <a:solidFill>
                  <a:srgbClr val="333333"/>
                </a:solidFill>
                <a:effectLst/>
                <a:latin typeface="Georgia" panose="02040502050405020303" pitchFamily="18" charset="0"/>
              </a:rPr>
              <a:t>Artículo 3</a:t>
            </a:r>
          </a:p>
          <a:p>
            <a:pPr algn="l">
              <a:buFont typeface="+mj-lt"/>
              <a:buAutoNum type="arabicPeriod"/>
            </a:pPr>
            <a:r>
              <a:rPr lang="es-ES" b="0" i="0" dirty="0">
                <a:solidFill>
                  <a:srgbClr val="333333"/>
                </a:solidFill>
                <a:effectLst/>
                <a:latin typeface="Georgia" panose="02040502050405020303" pitchFamily="18" charset="0"/>
              </a:rPr>
              <a:t>1. Las organizaciones de trabajadores y de empleadores tienen el derecho de redactar sus estatutos y reglamentos administrativos, el de elegir libremente sus representantes, el de organizar su administración y sus actividades y el de formular su programa de acción.</a:t>
            </a:r>
          </a:p>
          <a:p>
            <a:pPr algn="l">
              <a:buFont typeface="+mj-lt"/>
              <a:buAutoNum type="arabicPeriod"/>
            </a:pPr>
            <a:r>
              <a:rPr lang="es-ES" b="0" i="0" dirty="0">
                <a:solidFill>
                  <a:srgbClr val="333333"/>
                </a:solidFill>
                <a:effectLst/>
                <a:latin typeface="Georgia" panose="02040502050405020303" pitchFamily="18" charset="0"/>
              </a:rPr>
              <a:t>2. Las autoridades públicas deberán abstenerse de toda intervención que tienda a limitar este derecho o a entorpecer su ejercicio legal.</a:t>
            </a:r>
          </a:p>
          <a:p>
            <a:pPr algn="ctr"/>
            <a:r>
              <a:rPr lang="es-ES" b="1" i="1" u="sng" dirty="0">
                <a:solidFill>
                  <a:srgbClr val="333333"/>
                </a:solidFill>
                <a:effectLst/>
                <a:latin typeface="Georgia" panose="02040502050405020303" pitchFamily="18" charset="0"/>
              </a:rPr>
              <a:t>Artículo 4</a:t>
            </a:r>
          </a:p>
          <a:p>
            <a:pPr algn="l"/>
            <a:r>
              <a:rPr lang="es-ES" b="0" i="0" dirty="0">
                <a:solidFill>
                  <a:srgbClr val="333333"/>
                </a:solidFill>
                <a:effectLst/>
                <a:latin typeface="Georgia" panose="02040502050405020303" pitchFamily="18" charset="0"/>
              </a:rPr>
              <a:t>Las organizaciones de trabajadores y de empleadores no están sujetas a disolución o suspensión por vía administrativa.</a:t>
            </a:r>
          </a:p>
          <a:p>
            <a:pPr algn="ctr"/>
            <a:r>
              <a:rPr lang="es-ES" b="1" i="1" u="sng" dirty="0">
                <a:solidFill>
                  <a:srgbClr val="333333"/>
                </a:solidFill>
                <a:effectLst/>
                <a:latin typeface="Georgia" panose="02040502050405020303" pitchFamily="18" charset="0"/>
              </a:rPr>
              <a:t>Artículo 5</a:t>
            </a:r>
          </a:p>
          <a:p>
            <a:pPr algn="l"/>
            <a:r>
              <a:rPr lang="es-ES" b="0" i="0" dirty="0">
                <a:solidFill>
                  <a:srgbClr val="333333"/>
                </a:solidFill>
                <a:effectLst/>
                <a:latin typeface="Georgia" panose="02040502050405020303" pitchFamily="18" charset="0"/>
              </a:rPr>
              <a:t>Las organizaciones de trabajadores y de empleadores tienen el derecho de constituir federaciones y confederaciones, así como el de afiliarse a las mismas, y toda organización, federación o confederación tiene el derecho de afiliarse a organizaciones internacionales de trabajadores y de empleadores.</a:t>
            </a:r>
          </a:p>
          <a:p>
            <a:pPr algn="ctr"/>
            <a:r>
              <a:rPr lang="es-ES" b="1" i="1" dirty="0">
                <a:solidFill>
                  <a:srgbClr val="333333"/>
                </a:solidFill>
                <a:effectLst/>
                <a:latin typeface="Georgia" panose="02040502050405020303" pitchFamily="18" charset="0"/>
              </a:rPr>
              <a:t>Artículo 6</a:t>
            </a:r>
          </a:p>
          <a:p>
            <a:pPr algn="l"/>
            <a:r>
              <a:rPr lang="es-ES" b="0" i="0" dirty="0">
                <a:solidFill>
                  <a:srgbClr val="333333"/>
                </a:solidFill>
                <a:effectLst/>
                <a:latin typeface="Georgia" panose="02040502050405020303" pitchFamily="18" charset="0"/>
              </a:rPr>
              <a:t>Las disposiciones de los artículos 2, 3 y 4 de este Convenio se aplican a las federaciones y confederaciones de organizaciones de trabajadores y de empleadores.</a:t>
            </a:r>
          </a:p>
          <a:p>
            <a:pPr algn="ctr"/>
            <a:r>
              <a:rPr lang="es-ES" b="1" i="1" dirty="0">
                <a:solidFill>
                  <a:srgbClr val="333333"/>
                </a:solidFill>
                <a:effectLst/>
                <a:latin typeface="Georgia" panose="02040502050405020303" pitchFamily="18" charset="0"/>
              </a:rPr>
              <a:t>Artículo 7</a:t>
            </a:r>
          </a:p>
          <a:p>
            <a:pPr algn="l"/>
            <a:r>
              <a:rPr lang="es-ES" b="0" i="0" dirty="0">
                <a:solidFill>
                  <a:srgbClr val="333333"/>
                </a:solidFill>
                <a:effectLst/>
                <a:latin typeface="Georgia" panose="02040502050405020303" pitchFamily="18" charset="0"/>
              </a:rPr>
              <a:t>La adquisición de la personalidad jurídica por las organizaciones de trabajadores y de empleadores, sus federaciones y confederaciones no puede estar sujeta a condiciones cuya naturaleza limite la aplicación de las disposiciones de los artículos 2, 3 y 4 de este Convenio</a:t>
            </a:r>
          </a:p>
          <a:p>
            <a:pPr algn="ctr"/>
            <a:r>
              <a:rPr lang="es-ES" b="1" i="1" dirty="0">
                <a:solidFill>
                  <a:srgbClr val="333333"/>
                </a:solidFill>
                <a:effectLst/>
                <a:latin typeface="Georgia" panose="02040502050405020303" pitchFamily="18" charset="0"/>
              </a:rPr>
              <a:t>Artículo 8</a:t>
            </a:r>
          </a:p>
          <a:p>
            <a:pPr algn="l">
              <a:buFont typeface="+mj-lt"/>
              <a:buAutoNum type="arabicPeriod"/>
            </a:pPr>
            <a:r>
              <a:rPr lang="es-ES" b="0" i="0" dirty="0">
                <a:solidFill>
                  <a:srgbClr val="333333"/>
                </a:solidFill>
                <a:effectLst/>
                <a:latin typeface="Georgia" panose="02040502050405020303" pitchFamily="18" charset="0"/>
              </a:rPr>
              <a:t>1. Al ejercer los derechos que se les reconocen en el presente Convenio, los trabajadores, los empleadores y sus organizaciones respectivas están obligados, lo mismo que las demás personas o las colectividades organizadas, a respetar la legalidad.</a:t>
            </a:r>
          </a:p>
          <a:p>
            <a:pPr algn="l">
              <a:buFont typeface="+mj-lt"/>
              <a:buAutoNum type="arabicPeriod"/>
            </a:pPr>
            <a:r>
              <a:rPr lang="es-ES" b="0" i="0" dirty="0">
                <a:solidFill>
                  <a:srgbClr val="333333"/>
                </a:solidFill>
                <a:effectLst/>
                <a:latin typeface="Georgia" panose="02040502050405020303" pitchFamily="18" charset="0"/>
              </a:rPr>
              <a:t>2. La legislación nacional no menoscabará ni será aplicada de suerte que menoscabe las garantías previstas por el presente Convenio.</a:t>
            </a:r>
          </a:p>
          <a:p>
            <a:pPr algn="ctr"/>
            <a:r>
              <a:rPr lang="es-ES" b="1" i="1" dirty="0">
                <a:solidFill>
                  <a:srgbClr val="333333"/>
                </a:solidFill>
                <a:effectLst/>
                <a:latin typeface="Georgia" panose="02040502050405020303" pitchFamily="18" charset="0"/>
              </a:rPr>
              <a:t>Artículo 9</a:t>
            </a:r>
          </a:p>
          <a:p>
            <a:pPr algn="l">
              <a:buFont typeface="+mj-lt"/>
              <a:buAutoNum type="arabicPeriod"/>
            </a:pPr>
            <a:r>
              <a:rPr lang="es-ES" b="0" i="0" dirty="0">
                <a:solidFill>
                  <a:srgbClr val="333333"/>
                </a:solidFill>
                <a:effectLst/>
                <a:latin typeface="Georgia" panose="02040502050405020303" pitchFamily="18" charset="0"/>
              </a:rPr>
              <a:t>1. La legislación nacional deberá determinar hasta qué punto se aplicarán a las fuerzas armadas y a la policía las garantías previstas por el presente Convenio.</a:t>
            </a:r>
          </a:p>
          <a:p>
            <a:pPr algn="l">
              <a:buFont typeface="+mj-lt"/>
              <a:buAutoNum type="arabicPeriod"/>
            </a:pPr>
            <a:r>
              <a:rPr lang="es-ES" b="0" i="0" dirty="0">
                <a:solidFill>
                  <a:srgbClr val="333333"/>
                </a:solidFill>
                <a:effectLst/>
                <a:latin typeface="Georgia" panose="02040502050405020303" pitchFamily="18" charset="0"/>
              </a:rPr>
              <a:t>2. De conformidad con los principios establecidos en el párrafo 8 del artículo 19 de la Constitución de la Organización Internacional del Trabajo, no deberá considerarse que la ratificación de este Convenio por un Miembro menoscaba en modo alguno las leyes, sentencias, costumbres o acuerdos ya existentes que concedan a los miembros de las fuerzas armadas y de la policía garantías prescritas por el presente Convenio.</a:t>
            </a:r>
          </a:p>
          <a:p>
            <a:pPr algn="ctr"/>
            <a:r>
              <a:rPr lang="es-ES" b="1" i="1" dirty="0">
                <a:solidFill>
                  <a:srgbClr val="333333"/>
                </a:solidFill>
                <a:effectLst/>
                <a:latin typeface="Georgia" panose="02040502050405020303" pitchFamily="18" charset="0"/>
              </a:rPr>
              <a:t>Artículo 10</a:t>
            </a:r>
          </a:p>
          <a:p>
            <a:pPr algn="l"/>
            <a:r>
              <a:rPr lang="es-ES" b="0" i="0" dirty="0">
                <a:solidFill>
                  <a:srgbClr val="333333"/>
                </a:solidFill>
                <a:effectLst/>
                <a:latin typeface="Georgia" panose="02040502050405020303" pitchFamily="18" charset="0"/>
              </a:rPr>
              <a:t>En el presente Convenio, el término </a:t>
            </a:r>
            <a:r>
              <a:rPr lang="es-ES" b="1" i="1" dirty="0">
                <a:solidFill>
                  <a:srgbClr val="333333"/>
                </a:solidFill>
                <a:effectLst/>
                <a:latin typeface="Georgia" panose="02040502050405020303" pitchFamily="18" charset="0"/>
              </a:rPr>
              <a:t>organización</a:t>
            </a:r>
            <a:r>
              <a:rPr lang="es-ES" b="0" i="0" dirty="0">
                <a:solidFill>
                  <a:srgbClr val="333333"/>
                </a:solidFill>
                <a:effectLst/>
                <a:latin typeface="Georgia" panose="02040502050405020303" pitchFamily="18" charset="0"/>
              </a:rPr>
              <a:t> significa toda organización de trabajadores o de empleadores que tenga por objeto fomentar y defender los intereses de los trabajadores o de los empleadores.</a:t>
            </a:r>
          </a:p>
          <a:p>
            <a:pPr algn="l"/>
            <a:endParaRPr lang="es-ES" b="0" i="0" dirty="0">
              <a:solidFill>
                <a:srgbClr val="333333"/>
              </a:solidFill>
              <a:effectLst/>
              <a:latin typeface="Georgia" panose="02040502050405020303" pitchFamily="18" charset="0"/>
            </a:endParaRPr>
          </a:p>
        </p:txBody>
      </p:sp>
      <p:sp>
        <p:nvSpPr>
          <p:cNvPr id="4" name="Slide Number Placeholder 3"/>
          <p:cNvSpPr>
            <a:spLocks noGrp="1"/>
          </p:cNvSpPr>
          <p:nvPr>
            <p:ph type="sldNum" sz="quarter" idx="10"/>
          </p:nvPr>
        </p:nvSpPr>
        <p:spPr/>
        <p:txBody>
          <a:bodyPr/>
          <a:lstStyle/>
          <a:p>
            <a:fld id="{D0826FEE-2901-4F80-B040-94DEDE5C3ECF}" type="slidenum">
              <a:rPr lang="en-GB" smtClean="0"/>
              <a:t>11</a:t>
            </a:fld>
            <a:endParaRPr lang="en-GB"/>
          </a:p>
        </p:txBody>
      </p:sp>
    </p:spTree>
    <p:extLst>
      <p:ext uri="{BB962C8B-B14F-4D97-AF65-F5344CB8AC3E}">
        <p14:creationId xmlns:p14="http://schemas.microsoft.com/office/powerpoint/2010/main" val="3714346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100" b="1" u="sng" kern="100" dirty="0">
                <a:effectLst/>
                <a:latin typeface="Calibri" panose="020F0502020204030204" pitchFamily="34" charset="0"/>
                <a:ea typeface="Calibri" panose="020F0502020204030204" pitchFamily="34" charset="0"/>
                <a:cs typeface="Calibri" panose="020F0502020204030204" pitchFamily="34" charset="0"/>
              </a:rPr>
              <a:t>Pluralismo de las organizaciones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100" b="1" u="sng" kern="100" dirty="0">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100" b="1" u="none"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t>
            </a:r>
            <a:r>
              <a:rPr lang="es-ES" sz="1100" b="1" u="none" dirty="0">
                <a:solidFill>
                  <a:srgbClr val="000000"/>
                </a:solidFill>
                <a:effectLst/>
                <a:latin typeface="Calibri" panose="020F0502020204030204" pitchFamily="34" charset="0"/>
                <a:ea typeface="Calibri" panose="020F0502020204030204" pitchFamily="34" charset="0"/>
              </a:rPr>
              <a:t>rincipio (CEACR):</a:t>
            </a:r>
            <a:r>
              <a:rPr lang="es-ES" sz="1100" b="0" u="none" dirty="0">
                <a:solidFill>
                  <a:srgbClr val="000000"/>
                </a:solidFill>
                <a:effectLst/>
                <a:latin typeface="Calibri" panose="020F0502020204030204" pitchFamily="34" charset="0"/>
                <a:ea typeface="Calibri" panose="020F0502020204030204" pitchFamily="34" charset="0"/>
              </a:rPr>
              <a:t> </a:t>
            </a:r>
            <a:r>
              <a:rPr lang="es-ES" sz="1800" b="0" dirty="0">
                <a:solidFill>
                  <a:srgbClr val="000000"/>
                </a:solidFill>
                <a:effectLst/>
                <a:latin typeface="Calibri" panose="020F0502020204030204" pitchFamily="34" charset="0"/>
                <a:ea typeface="Calibri" panose="020F0502020204030204" pitchFamily="34" charset="0"/>
              </a:rPr>
              <a:t>“La Comisión estima que es importante que los trabajadores puedan cambiar o constituir nuevos sindicatos, tanto por motivos de independencia y eficacia como de afinidad ideológica.”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H" sz="1100" b="0" u="none" kern="1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100" b="1" u="sng" kern="100" dirty="0">
                <a:effectLst/>
                <a:latin typeface="Calibri" panose="020F0502020204030204" pitchFamily="34" charset="0"/>
                <a:ea typeface="Calibri" panose="020F0502020204030204" pitchFamily="34" charset="0"/>
                <a:cs typeface="Calibri" panose="020F0502020204030204" pitchFamily="34" charset="0"/>
              </a:rPr>
              <a:t>Favoritismo o discriminación frente a determinadas organizaciones</a:t>
            </a:r>
            <a:endParaRPr lang="en-CH" sz="1200" b="1" u="sng"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H" sz="1200" b="1" u="sng"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100" b="1" u="none" dirty="0">
                <a:solidFill>
                  <a:srgbClr val="000000"/>
                </a:solidFill>
                <a:effectLst/>
                <a:latin typeface="Calibri" panose="020F0502020204030204" pitchFamily="34" charset="0"/>
                <a:ea typeface="Calibri" panose="020F0502020204030204" pitchFamily="34" charset="0"/>
              </a:rPr>
              <a:t>Principio (CLS)</a:t>
            </a:r>
            <a:r>
              <a:rPr lang="en-CH" sz="1100" b="1" u="none" dirty="0">
                <a:solidFill>
                  <a:srgbClr val="000000"/>
                </a:solidFill>
                <a:effectLst/>
                <a:latin typeface="Calibri" panose="020F0502020204030204" pitchFamily="34" charset="0"/>
                <a:ea typeface="Calibri" panose="020F0502020204030204" pitchFamily="34" charset="0"/>
              </a:rPr>
              <a:t>:</a:t>
            </a:r>
            <a:r>
              <a:rPr lang="en-CH" sz="1100" b="0" u="none" dirty="0">
                <a:solidFill>
                  <a:srgbClr val="000000"/>
                </a:solidFill>
                <a:effectLst/>
                <a:latin typeface="Calibri" panose="020F0502020204030204" pitchFamily="34" charset="0"/>
                <a:ea typeface="Calibri" panose="020F0502020204030204" pitchFamily="34" charset="0"/>
              </a:rPr>
              <a:t> </a:t>
            </a:r>
            <a:r>
              <a:rPr lang="es-ES" sz="1800" b="0" dirty="0">
                <a:solidFill>
                  <a:srgbClr val="000000"/>
                </a:solidFill>
                <a:effectLst/>
                <a:latin typeface="Calibri" panose="020F0502020204030204" pitchFamily="34" charset="0"/>
                <a:ea typeface="Calibri" panose="020F0502020204030204" pitchFamily="34" charset="0"/>
              </a:rPr>
              <a:t>“Tanto las autoridades como los empleadores deben evitar toda discriminación entre las organizaciones sindicales, </a:t>
            </a:r>
            <a:r>
              <a:rPr lang="es-ES" sz="1800" b="0" u="none" dirty="0">
                <a:solidFill>
                  <a:srgbClr val="000000"/>
                </a:solidFill>
                <a:effectLst/>
                <a:latin typeface="Calibri" panose="020F0502020204030204" pitchFamily="34" charset="0"/>
                <a:ea typeface="Calibri" panose="020F0502020204030204" pitchFamily="34" charset="0"/>
              </a:rPr>
              <a:t>especialmente en cuanto al reconocimiento de sus dirigentes a los fines de sus actividades legítimas.”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sz="1800" b="0" u="none" dirty="0">
              <a:solidFill>
                <a:srgbClr val="000000"/>
              </a:solidFill>
              <a:effectLst/>
              <a:latin typeface="Calibri" panose="020F0502020204030204" pitchFamily="34" charset="0"/>
              <a:ea typeface="Calibri" panose="020F050202020403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1" u="none" dirty="0">
                <a:effectLst/>
                <a:latin typeface="Calibri" panose="020F0502020204030204" pitchFamily="34" charset="0"/>
                <a:ea typeface="Calibri" panose="020F0502020204030204" pitchFamily="34" charset="0"/>
              </a:rPr>
              <a:t>Ejemplo (CLS – Camerún):</a:t>
            </a:r>
            <a:r>
              <a:rPr lang="es-ES" sz="1200" b="1" dirty="0">
                <a:effectLst/>
                <a:latin typeface="Calibri" panose="020F0502020204030204" pitchFamily="34" charset="0"/>
                <a:ea typeface="Calibri" panose="020F0502020204030204" pitchFamily="34" charset="0"/>
              </a:rPr>
              <a:t> </a:t>
            </a:r>
            <a:r>
              <a:rPr lang="es-ES" sz="1200" b="0" dirty="0">
                <a:effectLst/>
                <a:latin typeface="Calibri" panose="020F0502020204030204" pitchFamily="34" charset="0"/>
                <a:ea typeface="Calibri" panose="020F0502020204030204" pitchFamily="34" charset="0"/>
              </a:rPr>
              <a:t>campaña de represión y restricción de las libertades sindicales, desinformación y manipulación de los trabajadores, en beneficio de organización sindical por parte del empleador: el Comité pidió al Gobierno que velara por el respeto del mencionado principio</a:t>
            </a:r>
            <a:endParaRPr lang="en-CH" sz="1200" b="0" u="none" kern="1200" dirty="0">
              <a:effectLst/>
              <a:latin typeface="Calibri" panose="020F0502020204030204" pitchFamily="34" charset="0"/>
              <a:ea typeface="Calibri" panose="020F0502020204030204" pitchFamily="34" charset="0"/>
              <a:cs typeface="+mn-cs"/>
            </a:endParaRPr>
          </a:p>
        </p:txBody>
      </p:sp>
      <p:sp>
        <p:nvSpPr>
          <p:cNvPr id="4" name="Slide Number Placeholder 3"/>
          <p:cNvSpPr>
            <a:spLocks noGrp="1"/>
          </p:cNvSpPr>
          <p:nvPr>
            <p:ph type="sldNum" sz="quarter" idx="10"/>
          </p:nvPr>
        </p:nvSpPr>
        <p:spPr/>
        <p:txBody>
          <a:bodyPr/>
          <a:lstStyle/>
          <a:p>
            <a:fld id="{D0826FEE-2901-4F80-B040-94DEDE5C3ECF}" type="slidenum">
              <a:rPr lang="en-GB" smtClean="0"/>
              <a:t>12</a:t>
            </a:fld>
            <a:endParaRPr lang="en-GB"/>
          </a:p>
        </p:txBody>
      </p:sp>
    </p:spTree>
    <p:extLst>
      <p:ext uri="{BB962C8B-B14F-4D97-AF65-F5344CB8AC3E}">
        <p14:creationId xmlns:p14="http://schemas.microsoft.com/office/powerpoint/2010/main" val="40235055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0538" y="2873014"/>
            <a:ext cx="7200000" cy="608525"/>
          </a:xfrm>
        </p:spPr>
        <p:txBody>
          <a:bodyPr wrap="square" bIns="54000" anchor="t" anchorCtr="0">
            <a:noAutofit/>
          </a:bodyPr>
          <a:lstStyle>
            <a:lvl1pPr algn="l">
              <a:defRPr sz="4000"/>
            </a:lvl1pPr>
          </a:lstStyle>
          <a:p>
            <a:r>
              <a:rPr lang="en-GB"/>
              <a:t>Click to edit Master title style</a:t>
            </a:r>
          </a:p>
        </p:txBody>
      </p:sp>
      <p:sp>
        <p:nvSpPr>
          <p:cNvPr id="3" name="Subtitle 2"/>
          <p:cNvSpPr>
            <a:spLocks noGrp="1"/>
          </p:cNvSpPr>
          <p:nvPr>
            <p:ph type="subTitle" idx="1"/>
          </p:nvPr>
        </p:nvSpPr>
        <p:spPr>
          <a:xfrm>
            <a:off x="490538" y="3481539"/>
            <a:ext cx="7200000" cy="1655762"/>
          </a:xfrm>
        </p:spPr>
        <p:txBody>
          <a:bodyPr>
            <a:noAutofit/>
          </a:bodyPr>
          <a:lstStyle>
            <a:lvl1pPr marL="0" indent="0" algn="l">
              <a:lnSpc>
                <a:spcPct val="90000"/>
              </a:lnSpc>
              <a:spcAft>
                <a:spcPts val="1200"/>
              </a:spcAft>
              <a:buNone/>
              <a:defRPr sz="4000" b="0">
                <a:solidFill>
                  <a:schemeClr val="accent1"/>
                </a:solidFill>
              </a:defRPr>
            </a:lvl1pPr>
            <a:lvl2pPr marL="0" indent="0" algn="l">
              <a:buNone/>
              <a:defRPr sz="1400">
                <a:solidFill>
                  <a:schemeClr val="accent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a:xfrm>
            <a:off x="490538" y="6180035"/>
            <a:ext cx="2743200" cy="216000"/>
          </a:xfrm>
        </p:spPr>
        <p:txBody>
          <a:bodyPr anchor="b" anchorCtr="0">
            <a:noAutofit/>
          </a:bodyPr>
          <a:lstStyle>
            <a:lvl1pPr>
              <a:defRPr sz="1000">
                <a:solidFill>
                  <a:schemeClr val="accent1"/>
                </a:solidFill>
              </a:defRPr>
            </a:lvl1pPr>
          </a:lstStyle>
          <a:p>
            <a:r>
              <a:rPr lang="en-GB"/>
              <a:t>Date: Monday / 01 / October / 2019</a:t>
            </a:r>
          </a:p>
        </p:txBody>
      </p:sp>
      <p:sp>
        <p:nvSpPr>
          <p:cNvPr id="5" name="Footer Placeholder 4"/>
          <p:cNvSpPr>
            <a:spLocks noGrp="1"/>
          </p:cNvSpPr>
          <p:nvPr>
            <p:ph type="ftr" sz="quarter" idx="11"/>
          </p:nvPr>
        </p:nvSpPr>
        <p:spPr>
          <a:xfrm>
            <a:off x="490538" y="685800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1" name="Picture Placeholder 10"/>
          <p:cNvSpPr>
            <a:spLocks noGrp="1"/>
          </p:cNvSpPr>
          <p:nvPr>
            <p:ph type="pic" sz="quarter" idx="13" hasCustomPrompt="1"/>
          </p:nvPr>
        </p:nvSpPr>
        <p:spPr>
          <a:xfrm>
            <a:off x="2946400" y="0"/>
            <a:ext cx="9245600" cy="5321300"/>
          </a:xfrm>
          <a:custGeom>
            <a:avLst/>
            <a:gdLst>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5321300 h 5321300"/>
              <a:gd name="connsiteX4" fmla="*/ 0 w 9245600"/>
              <a:gd name="connsiteY4" fmla="*/ 0 h 5321300"/>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0 h 5321300"/>
            </a:gdLst>
            <a:ahLst/>
            <a:cxnLst>
              <a:cxn ang="0">
                <a:pos x="connsiteX0" y="connsiteY0"/>
              </a:cxn>
              <a:cxn ang="0">
                <a:pos x="connsiteX1" y="connsiteY1"/>
              </a:cxn>
              <a:cxn ang="0">
                <a:pos x="connsiteX2" y="connsiteY2"/>
              </a:cxn>
              <a:cxn ang="0">
                <a:pos x="connsiteX3" y="connsiteY3"/>
              </a:cxn>
            </a:cxnLst>
            <a:rect l="l" t="t" r="r" b="b"/>
            <a:pathLst>
              <a:path w="9245600" h="5321300">
                <a:moveTo>
                  <a:pt x="0" y="0"/>
                </a:moveTo>
                <a:lnTo>
                  <a:pt x="9245600" y="0"/>
                </a:lnTo>
                <a:lnTo>
                  <a:pt x="9245600" y="5321300"/>
                </a:lnTo>
                <a:lnTo>
                  <a:pt x="0" y="0"/>
                </a:lnTo>
                <a:close/>
              </a:path>
            </a:pathLst>
          </a:custGeom>
          <a:solidFill>
            <a:schemeClr val="accent1"/>
          </a:solidFill>
        </p:spPr>
        <p:txBody>
          <a:bodyPr>
            <a:noAutofit/>
          </a:bodyPr>
          <a:lstStyle>
            <a:lvl1pPr algn="r">
              <a:defRPr sz="1000">
                <a:solidFill>
                  <a:schemeClr val="bg1"/>
                </a:solidFill>
              </a:defRPr>
            </a:lvl1pPr>
          </a:lstStyle>
          <a:p>
            <a:r>
              <a:rPr lang="en-GB"/>
              <a:t>Click icon to insert picture, or leave unchanged for plain colour fill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2312" y="480732"/>
            <a:ext cx="1408834" cy="496030"/>
          </a:xfrm>
          <a:prstGeom prst="rect">
            <a:avLst/>
          </a:prstGeom>
        </p:spPr>
      </p:pic>
    </p:spTree>
    <p:extLst>
      <p:ext uri="{BB962C8B-B14F-4D97-AF65-F5344CB8AC3E}">
        <p14:creationId xmlns:p14="http://schemas.microsoft.com/office/powerpoint/2010/main" val="31661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GB"/>
              <a:t>Click to edit Master title style</a:t>
            </a:r>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21088" y="6867374"/>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sp>
        <p:nvSpPr>
          <p:cNvPr id="8" name="Right Triangle 7"/>
          <p:cNvSpPr/>
          <p:nvPr userDrawn="1"/>
        </p:nvSpPr>
        <p:spPr>
          <a:xfrm flipH="1">
            <a:off x="5529262" y="3007518"/>
            <a:ext cx="6662738" cy="385048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2312" y="480732"/>
            <a:ext cx="1408834" cy="496030"/>
          </a:xfrm>
          <a:prstGeom prst="rect">
            <a:avLst/>
          </a:prstGeom>
        </p:spPr>
      </p:pic>
    </p:spTree>
    <p:extLst>
      <p:ext uri="{BB962C8B-B14F-4D97-AF65-F5344CB8AC3E}">
        <p14:creationId xmlns:p14="http://schemas.microsoft.com/office/powerpoint/2010/main" val="577579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B">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GB"/>
              <a:t>Click to edit Master title style</a:t>
            </a:r>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66325"/>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sp>
        <p:nvSpPr>
          <p:cNvPr id="8" name="Right Triangle 7"/>
          <p:cNvSpPr/>
          <p:nvPr userDrawn="1"/>
        </p:nvSpPr>
        <p:spPr>
          <a:xfrm flipH="1">
            <a:off x="8286750" y="4601106"/>
            <a:ext cx="3905250" cy="225689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userDrawn="1"/>
        </p:nvSpPr>
        <p:spPr>
          <a:xfrm rot="10800000">
            <a:off x="3191027" y="2238"/>
            <a:ext cx="8999022" cy="520065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2312" y="480732"/>
            <a:ext cx="1408834" cy="496030"/>
          </a:xfrm>
          <a:prstGeom prst="rect">
            <a:avLst/>
          </a:prstGeom>
        </p:spPr>
      </p:pic>
    </p:spTree>
    <p:extLst>
      <p:ext uri="{BB962C8B-B14F-4D97-AF65-F5344CB8AC3E}">
        <p14:creationId xmlns:p14="http://schemas.microsoft.com/office/powerpoint/2010/main" val="3072045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C">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GB"/>
              <a:t>Click to edit Master title style</a:t>
            </a:r>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66325"/>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userDrawn="1"/>
        </p:nvSpPr>
        <p:spPr>
          <a:xfrm rot="10800000">
            <a:off x="5307376" y="0"/>
            <a:ext cx="6884624" cy="3978712"/>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2312" y="480732"/>
            <a:ext cx="1408834" cy="496030"/>
          </a:xfrm>
          <a:prstGeom prst="rect">
            <a:avLst/>
          </a:prstGeom>
        </p:spPr>
      </p:pic>
    </p:spTree>
    <p:extLst>
      <p:ext uri="{BB962C8B-B14F-4D97-AF65-F5344CB8AC3E}">
        <p14:creationId xmlns:p14="http://schemas.microsoft.com/office/powerpoint/2010/main" val="1319992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bg1"/>
                </a:solidFill>
              </a:defRPr>
            </a:lvl1pPr>
          </a:lstStyle>
          <a:p>
            <a:r>
              <a:rPr lang="en-GB"/>
              <a:t>Click to edit Master title style</a:t>
            </a:r>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7045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8799" y="516811"/>
            <a:ext cx="1401516" cy="493450"/>
          </a:xfrm>
          <a:prstGeom prst="rect">
            <a:avLst/>
          </a:prstGeom>
        </p:spPr>
      </p:pic>
    </p:spTree>
    <p:extLst>
      <p:ext uri="{BB962C8B-B14F-4D97-AF65-F5344CB8AC3E}">
        <p14:creationId xmlns:p14="http://schemas.microsoft.com/office/powerpoint/2010/main" val="3808222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attern">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 t="21407" r="38481" b="40746"/>
          <a:stretch/>
        </p:blipFill>
        <p:spPr>
          <a:xfrm>
            <a:off x="-1397975" y="1085561"/>
            <a:ext cx="13604217" cy="5784889"/>
          </a:xfrm>
          <a:prstGeom prst="rect">
            <a:avLst/>
          </a:prstGeom>
        </p:spPr>
      </p:pic>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GB"/>
              <a:t>Click to edit Master title style</a:t>
            </a:r>
          </a:p>
        </p:txBody>
      </p:sp>
      <p:sp>
        <p:nvSpPr>
          <p:cNvPr id="3" name="Text Placeholder 2"/>
          <p:cNvSpPr>
            <a:spLocks noGrp="1"/>
          </p:cNvSpPr>
          <p:nvPr>
            <p:ph type="body" idx="1"/>
          </p:nvPr>
        </p:nvSpPr>
        <p:spPr>
          <a:xfrm>
            <a:off x="490538" y="3481324"/>
            <a:ext cx="5868000" cy="648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49663" y="687045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2312" y="480732"/>
            <a:ext cx="1408834" cy="496030"/>
          </a:xfrm>
          <a:prstGeom prst="rect">
            <a:avLst/>
          </a:prstGeom>
        </p:spPr>
      </p:pic>
    </p:spTree>
    <p:extLst>
      <p:ext uri="{BB962C8B-B14F-4D97-AF65-F5344CB8AC3E}">
        <p14:creationId xmlns:p14="http://schemas.microsoft.com/office/powerpoint/2010/main" val="3006282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r>
              <a:rPr lang="en-GB"/>
              <a:t>Date: Monday / 01 / October / 2019</a:t>
            </a:r>
          </a:p>
        </p:txBody>
      </p:sp>
      <p:sp>
        <p:nvSpPr>
          <p:cNvPr id="4" name="Footer Placeholder 3"/>
          <p:cNvSpPr>
            <a:spLocks noGrp="1"/>
          </p:cNvSpPr>
          <p:nvPr>
            <p:ph type="ftr" sz="quarter" idx="11"/>
          </p:nvPr>
        </p:nvSpPr>
        <p:spPr/>
        <p:txBody>
          <a:bodyPr/>
          <a:lstStyle/>
          <a:p>
            <a:r>
              <a:rPr lang="es-ES" dirty="0"/>
              <a:t>Impulsar la justicia social, promover el trabajo decente</a:t>
            </a:r>
            <a:endParaRPr lang="en-GB" dirty="0"/>
          </a:p>
        </p:txBody>
      </p:sp>
      <p:sp>
        <p:nvSpPr>
          <p:cNvPr id="5" name="Slide Number Placeholder 4"/>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2642088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a:t>Date: Monday / 01 / October / 2019</a:t>
            </a:r>
          </a:p>
        </p:txBody>
      </p:sp>
      <p:sp>
        <p:nvSpPr>
          <p:cNvPr id="3" name="Footer Placeholder 2"/>
          <p:cNvSpPr>
            <a:spLocks noGrp="1"/>
          </p:cNvSpPr>
          <p:nvPr>
            <p:ph type="ftr" sz="quarter" idx="11"/>
          </p:nvPr>
        </p:nvSpPr>
        <p:spPr/>
        <p:txBody>
          <a:bodyPr/>
          <a:lstStyle/>
          <a:p>
            <a:r>
              <a:rPr lang="es-ES" dirty="0"/>
              <a:t>Impulsar la justicia social, promover el trabajo decente</a:t>
            </a:r>
            <a:endParaRPr lang="en-GB" dirty="0"/>
          </a:p>
        </p:txBody>
      </p:sp>
      <p:sp>
        <p:nvSpPr>
          <p:cNvPr id="4" name="Slide Number Placeholder 3"/>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1711956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Segnaposto contenuto 2"/>
          <p:cNvSpPr>
            <a:spLocks noGrp="1"/>
          </p:cNvSpPr>
          <p:nvPr>
            <p:ph idx="13" hasCustomPrompt="1"/>
          </p:nvPr>
        </p:nvSpPr>
        <p:spPr>
          <a:xfrm>
            <a:off x="609602" y="1234441"/>
            <a:ext cx="10935855" cy="5234092"/>
          </a:xfrm>
          <a:prstGeom prst="rect">
            <a:avLst/>
          </a:prstGeom>
        </p:spPr>
        <p:txBody>
          <a:bodyPr/>
          <a:lstStyle>
            <a:lvl1pPr marL="0" indent="0">
              <a:lnSpc>
                <a:spcPct val="120000"/>
              </a:lnSpc>
              <a:buNone/>
              <a:defRPr sz="1500"/>
            </a:lvl1pPr>
          </a:lstStyle>
          <a:p>
            <a:pPr marL="0" indent="0">
              <a:buNone/>
            </a:pPr>
            <a:r>
              <a:rPr lang="it-IT" b="1" dirty="0">
                <a:latin typeface="Open Sans"/>
                <a:cs typeface="Open Sans"/>
              </a:rPr>
              <a:t>Text (</a:t>
            </a:r>
            <a:r>
              <a:rPr lang="it-IT" b="1" dirty="0" err="1">
                <a:latin typeface="Open Sans"/>
                <a:cs typeface="Open Sans"/>
              </a:rPr>
              <a:t>title</a:t>
            </a:r>
            <a:r>
              <a:rPr lang="it-IT" b="1" dirty="0">
                <a:latin typeface="Open Sans"/>
                <a:cs typeface="Open Sans"/>
              </a:rPr>
              <a:t>)</a:t>
            </a:r>
          </a:p>
          <a:p>
            <a:pPr marL="0" indent="0">
              <a:lnSpc>
                <a:spcPct val="120000"/>
              </a:lnSpc>
              <a:buNone/>
            </a:pPr>
            <a:r>
              <a:rPr lang="it-IT" sz="1800" dirty="0" err="1">
                <a:latin typeface="Open Sans"/>
                <a:cs typeface="Open Sans"/>
              </a:rPr>
              <a:t>Lorem</a:t>
            </a:r>
            <a:r>
              <a:rPr lang="it-IT" sz="1800" dirty="0">
                <a:latin typeface="Open Sans"/>
                <a:cs typeface="Open Sans"/>
              </a:rPr>
              <a:t> </a:t>
            </a:r>
            <a:r>
              <a:rPr lang="it-IT" sz="1800" dirty="0" err="1">
                <a:latin typeface="Open Sans"/>
                <a:cs typeface="Open Sans"/>
              </a:rPr>
              <a:t>ipsum</a:t>
            </a:r>
            <a:r>
              <a:rPr lang="it-IT" sz="1800" dirty="0">
                <a:latin typeface="Open Sans"/>
                <a:cs typeface="Open Sans"/>
              </a:rPr>
              <a:t> </a:t>
            </a:r>
            <a:r>
              <a:rPr lang="it-IT" sz="1800" dirty="0" err="1">
                <a:latin typeface="Open Sans"/>
                <a:cs typeface="Open Sans"/>
              </a:rPr>
              <a:t>dolor</a:t>
            </a:r>
            <a:r>
              <a:rPr lang="it-IT" sz="1800" dirty="0">
                <a:latin typeface="Open Sans"/>
                <a:cs typeface="Open Sans"/>
              </a:rPr>
              <a:t> </a:t>
            </a:r>
            <a:r>
              <a:rPr lang="it-IT" sz="1800" dirty="0" err="1">
                <a:latin typeface="Open Sans"/>
                <a:cs typeface="Open Sans"/>
              </a:rPr>
              <a:t>sitmkn</a:t>
            </a:r>
            <a:r>
              <a:rPr lang="it-IT" sz="1800" dirty="0">
                <a:latin typeface="Open Sans"/>
                <a:cs typeface="Open Sans"/>
              </a:rPr>
              <a:t> </a:t>
            </a:r>
            <a:r>
              <a:rPr lang="it-IT" sz="1800" dirty="0" err="1">
                <a:latin typeface="Open Sans"/>
                <a:cs typeface="Open Sans"/>
              </a:rPr>
              <a:t>djsoinsc-msdece</a:t>
            </a:r>
            <a:r>
              <a:rPr lang="it-IT" sz="1800" dirty="0">
                <a:latin typeface="Open Sans"/>
                <a:cs typeface="Open Sans"/>
              </a:rPr>
              <a:t>. </a:t>
            </a:r>
            <a:r>
              <a:rPr lang="it-IT" sz="1800" dirty="0" err="1">
                <a:latin typeface="Open Sans"/>
                <a:cs typeface="Open Sans"/>
              </a:rPr>
              <a:t>Lorem</a:t>
            </a:r>
            <a:r>
              <a:rPr lang="it-IT" sz="1800" dirty="0">
                <a:latin typeface="Open Sans"/>
                <a:cs typeface="Open Sans"/>
              </a:rPr>
              <a:t> </a:t>
            </a:r>
            <a:r>
              <a:rPr lang="it-IT" sz="1800" dirty="0" err="1">
                <a:latin typeface="Open Sans"/>
                <a:cs typeface="Open Sans"/>
              </a:rPr>
              <a:t>ipsum</a:t>
            </a:r>
            <a:r>
              <a:rPr lang="it-IT" sz="1800" dirty="0">
                <a:latin typeface="Open Sans"/>
                <a:cs typeface="Open Sans"/>
              </a:rPr>
              <a:t> </a:t>
            </a:r>
            <a:r>
              <a:rPr lang="it-IT" sz="1800" dirty="0" err="1">
                <a:latin typeface="Open Sans"/>
                <a:cs typeface="Open Sans"/>
              </a:rPr>
              <a:t>dolor</a:t>
            </a:r>
            <a:r>
              <a:rPr lang="it-IT" sz="1800" dirty="0">
                <a:latin typeface="Open Sans"/>
                <a:cs typeface="Open Sans"/>
              </a:rPr>
              <a:t> </a:t>
            </a:r>
            <a:r>
              <a:rPr lang="it-IT" sz="1800" dirty="0" err="1">
                <a:latin typeface="Open Sans"/>
                <a:cs typeface="Open Sans"/>
              </a:rPr>
              <a:t>sitmkn</a:t>
            </a:r>
            <a:r>
              <a:rPr lang="it-IT" sz="1800" dirty="0">
                <a:latin typeface="Open Sans"/>
                <a:cs typeface="Open Sans"/>
              </a:rPr>
              <a:t> </a:t>
            </a:r>
            <a:r>
              <a:rPr lang="it-IT" sz="1800" dirty="0" err="1">
                <a:latin typeface="Open Sans"/>
                <a:cs typeface="Open Sans"/>
              </a:rPr>
              <a:t>djsoinsc-msdece</a:t>
            </a:r>
            <a:r>
              <a:rPr lang="it-IT" sz="1800" dirty="0">
                <a:latin typeface="Open Sans"/>
                <a:cs typeface="Open Sans"/>
              </a:rPr>
              <a:t>.</a:t>
            </a:r>
          </a:p>
          <a:p>
            <a:pPr marL="0" indent="0">
              <a:buNone/>
            </a:pPr>
            <a:endParaRPr lang="it-IT" sz="1800" dirty="0">
              <a:latin typeface="Open Sans"/>
              <a:cs typeface="Open Sans"/>
            </a:endParaRPr>
          </a:p>
          <a:p>
            <a:pPr marL="0" indent="0">
              <a:buNone/>
            </a:pPr>
            <a:endParaRPr lang="it-IT" sz="1800" dirty="0">
              <a:latin typeface="Open Sans"/>
              <a:cs typeface="Open Sans"/>
            </a:endParaRPr>
          </a:p>
          <a:p>
            <a:pPr marL="0" indent="0">
              <a:buNone/>
            </a:pPr>
            <a:endParaRPr lang="it-IT" sz="1800" dirty="0">
              <a:latin typeface="Open Sans"/>
              <a:cs typeface="Open Sans"/>
            </a:endParaRPr>
          </a:p>
        </p:txBody>
      </p:sp>
      <p:sp>
        <p:nvSpPr>
          <p:cNvPr id="8" name="Text Placeholder 14"/>
          <p:cNvSpPr>
            <a:spLocks noGrp="1"/>
          </p:cNvSpPr>
          <p:nvPr>
            <p:ph type="body" sz="quarter" idx="14"/>
          </p:nvPr>
        </p:nvSpPr>
        <p:spPr>
          <a:xfrm>
            <a:off x="609601" y="420625"/>
            <a:ext cx="10935855" cy="530352"/>
          </a:xfrm>
          <a:prstGeom prst="rect">
            <a:avLst/>
          </a:prstGeom>
        </p:spPr>
        <p:txBody>
          <a:bodyPr/>
          <a:lstStyle>
            <a:lvl1pPr marL="0" indent="0">
              <a:buNone/>
              <a:defRPr lang="en-US" sz="2400" kern="1200" dirty="0" smtClean="0">
                <a:solidFill>
                  <a:srgbClr val="1F6BA7"/>
                </a:solidFill>
                <a:latin typeface="Open Sans"/>
                <a:ea typeface="+mn-ea"/>
                <a:cs typeface="Open Sans"/>
              </a:defRPr>
            </a:lvl1pPr>
            <a:lvl2pPr>
              <a:defRPr lang="en-US" sz="1050" kern="1200" dirty="0" smtClean="0">
                <a:solidFill>
                  <a:srgbClr val="1F6BA7"/>
                </a:solidFill>
                <a:latin typeface="Open Sans"/>
                <a:ea typeface="+mn-ea"/>
                <a:cs typeface="Open Sans"/>
              </a:defRPr>
            </a:lvl2pPr>
            <a:lvl3pPr>
              <a:defRPr lang="en-US" sz="1050" kern="1200" dirty="0" smtClean="0">
                <a:solidFill>
                  <a:srgbClr val="1F6BA7"/>
                </a:solidFill>
                <a:latin typeface="Open Sans"/>
                <a:ea typeface="+mn-ea"/>
                <a:cs typeface="Open Sans"/>
              </a:defRPr>
            </a:lvl3pPr>
            <a:lvl4pPr>
              <a:defRPr lang="en-US" sz="1050" kern="1200" dirty="0" smtClean="0">
                <a:solidFill>
                  <a:srgbClr val="1F6BA7"/>
                </a:solidFill>
                <a:latin typeface="Open Sans"/>
                <a:ea typeface="+mn-ea"/>
                <a:cs typeface="Open Sans"/>
              </a:defRPr>
            </a:lvl4pPr>
            <a:lvl5pPr>
              <a:defRPr lang="en-GB" sz="1050" kern="1200" dirty="0">
                <a:solidFill>
                  <a:srgbClr val="1F6BA7"/>
                </a:solidFill>
                <a:latin typeface="Open Sans"/>
                <a:ea typeface="+mn-ea"/>
                <a:cs typeface="Open Sans"/>
              </a:defRPr>
            </a:lvl5pPr>
          </a:lstStyle>
          <a:p>
            <a:pPr lvl="0"/>
            <a:r>
              <a:rPr lang="en-US" dirty="0"/>
              <a:t>Click to edit Master text styles</a:t>
            </a:r>
          </a:p>
        </p:txBody>
      </p:sp>
    </p:spTree>
    <p:extLst>
      <p:ext uri="{BB962C8B-B14F-4D97-AF65-F5344CB8AC3E}">
        <p14:creationId xmlns:p14="http://schemas.microsoft.com/office/powerpoint/2010/main" val="1956597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490538" y="2873014"/>
            <a:ext cx="7200000" cy="608525"/>
          </a:xfrm>
        </p:spPr>
        <p:txBody>
          <a:bodyPr wrap="square" bIns="54000" anchor="t" anchorCtr="0">
            <a:noAutofit/>
          </a:bodyPr>
          <a:lstStyle>
            <a:lvl1pPr algn="l">
              <a:defRPr sz="4000"/>
            </a:lvl1pPr>
          </a:lstStyle>
          <a:p>
            <a:r>
              <a:rPr lang="en-US"/>
              <a:t>Click to edit Master title style</a:t>
            </a:r>
            <a:endParaRPr lang="en-GB"/>
          </a:p>
        </p:txBody>
      </p:sp>
      <p:sp>
        <p:nvSpPr>
          <p:cNvPr id="3" name="Subtitle 2"/>
          <p:cNvSpPr>
            <a:spLocks noGrp="1"/>
          </p:cNvSpPr>
          <p:nvPr>
            <p:ph type="subTitle" idx="1"/>
          </p:nvPr>
        </p:nvSpPr>
        <p:spPr>
          <a:xfrm>
            <a:off x="490538" y="3481539"/>
            <a:ext cx="7200000" cy="1655762"/>
          </a:xfrm>
        </p:spPr>
        <p:txBody>
          <a:bodyPr>
            <a:noAutofit/>
          </a:bodyPr>
          <a:lstStyle>
            <a:lvl1pPr marL="0" indent="0" algn="l">
              <a:lnSpc>
                <a:spcPct val="90000"/>
              </a:lnSpc>
              <a:spcAft>
                <a:spcPts val="1200"/>
              </a:spcAft>
              <a:buNone/>
              <a:defRPr sz="4000" b="0">
                <a:solidFill>
                  <a:schemeClr val="accent1"/>
                </a:solidFill>
              </a:defRPr>
            </a:lvl1pPr>
            <a:lvl2pPr marL="0" indent="0" algn="l">
              <a:buNone/>
              <a:defRPr sz="1400">
                <a:solidFill>
                  <a:schemeClr val="accent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490538" y="6180035"/>
            <a:ext cx="2743200" cy="216000"/>
          </a:xfrm>
        </p:spPr>
        <p:txBody>
          <a:bodyPr anchor="b" anchorCtr="0">
            <a:noAutofit/>
          </a:bodyPr>
          <a:lstStyle>
            <a:lvl1pPr>
              <a:defRPr sz="1000">
                <a:solidFill>
                  <a:schemeClr val="accent1"/>
                </a:solidFill>
              </a:defRPr>
            </a:lvl1pPr>
          </a:lstStyle>
          <a:p>
            <a:r>
              <a:rPr lang="en-GB"/>
              <a:t>Date: Monday / 01 / October / 2019</a:t>
            </a:r>
          </a:p>
        </p:txBody>
      </p:sp>
      <p:sp>
        <p:nvSpPr>
          <p:cNvPr id="5" name="Footer Placeholder 4"/>
          <p:cNvSpPr>
            <a:spLocks noGrp="1"/>
          </p:cNvSpPr>
          <p:nvPr>
            <p:ph type="ftr" sz="quarter" idx="11"/>
          </p:nvPr>
        </p:nvSpPr>
        <p:spPr>
          <a:xfrm>
            <a:off x="490538" y="685800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1" name="Picture Placeholder 10"/>
          <p:cNvSpPr>
            <a:spLocks noGrp="1"/>
          </p:cNvSpPr>
          <p:nvPr>
            <p:ph type="pic" sz="quarter" idx="13" hasCustomPrompt="1"/>
          </p:nvPr>
        </p:nvSpPr>
        <p:spPr>
          <a:xfrm>
            <a:off x="2946400" y="0"/>
            <a:ext cx="9245600" cy="5321300"/>
          </a:xfrm>
          <a:custGeom>
            <a:avLst/>
            <a:gdLst>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5321300 h 5321300"/>
              <a:gd name="connsiteX4" fmla="*/ 0 w 9245600"/>
              <a:gd name="connsiteY4" fmla="*/ 0 h 5321300"/>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0 h 5321300"/>
            </a:gdLst>
            <a:ahLst/>
            <a:cxnLst>
              <a:cxn ang="0">
                <a:pos x="connsiteX0" y="connsiteY0"/>
              </a:cxn>
              <a:cxn ang="0">
                <a:pos x="connsiteX1" y="connsiteY1"/>
              </a:cxn>
              <a:cxn ang="0">
                <a:pos x="connsiteX2" y="connsiteY2"/>
              </a:cxn>
              <a:cxn ang="0">
                <a:pos x="connsiteX3" y="connsiteY3"/>
              </a:cxn>
            </a:cxnLst>
            <a:rect l="l" t="t" r="r" b="b"/>
            <a:pathLst>
              <a:path w="9245600" h="5321300">
                <a:moveTo>
                  <a:pt x="0" y="0"/>
                </a:moveTo>
                <a:lnTo>
                  <a:pt x="9245600" y="0"/>
                </a:lnTo>
                <a:lnTo>
                  <a:pt x="9245600" y="5321300"/>
                </a:lnTo>
                <a:lnTo>
                  <a:pt x="0" y="0"/>
                </a:lnTo>
                <a:close/>
              </a:path>
            </a:pathLst>
          </a:custGeom>
          <a:solidFill>
            <a:schemeClr val="accent1"/>
          </a:solidFill>
        </p:spPr>
        <p:txBody>
          <a:bodyPr>
            <a:noAutofit/>
          </a:bodyPr>
          <a:lstStyle>
            <a:lvl1pPr algn="r">
              <a:defRPr sz="1000">
                <a:solidFill>
                  <a:schemeClr val="bg1"/>
                </a:solidFill>
              </a:defRPr>
            </a:lvl1pPr>
          </a:lstStyle>
          <a:p>
            <a:r>
              <a:rPr lang="en-GB"/>
              <a:t>Click icon to insert picture, or leave unchanged for plain colour fill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2312" y="480732"/>
            <a:ext cx="1408834" cy="496030"/>
          </a:xfrm>
          <a:prstGeom prst="rect">
            <a:avLst/>
          </a:prstGeom>
        </p:spPr>
      </p:pic>
    </p:spTree>
    <p:extLst>
      <p:ext uri="{BB962C8B-B14F-4D97-AF65-F5344CB8AC3E}">
        <p14:creationId xmlns:p14="http://schemas.microsoft.com/office/powerpoint/2010/main" val="1881568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s-ES" dirty="0"/>
              <a:t>Impulsar la justicia social, promover el trabajo decente</a:t>
            </a:r>
            <a:endParaRPr lang="en-GB" dirty="0"/>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275829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a:xfrm>
            <a:off x="490539" y="2393950"/>
            <a:ext cx="7311862" cy="34829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s-ES" dirty="0"/>
              <a:t>Impulsar la justicia social, promover el trabajo decente</a:t>
            </a:r>
            <a:endParaRPr lang="en-GB" dirty="0"/>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7834" b="41970"/>
          <a:stretch/>
        </p:blipFill>
        <p:spPr>
          <a:xfrm>
            <a:off x="4581526" y="3244430"/>
            <a:ext cx="7619999" cy="3623095"/>
          </a:xfrm>
          <a:prstGeom prst="rect">
            <a:avLst/>
          </a:prstGeom>
        </p:spPr>
      </p:pic>
      <p:sp>
        <p:nvSpPr>
          <p:cNvPr id="10" name="Text Placeholder 9"/>
          <p:cNvSpPr>
            <a:spLocks noGrp="1"/>
          </p:cNvSpPr>
          <p:nvPr>
            <p:ph type="body" sz="quarter" idx="13"/>
          </p:nvPr>
        </p:nvSpPr>
        <p:spPr>
          <a:xfrm>
            <a:off x="490538" y="4796725"/>
            <a:ext cx="3412800" cy="970829"/>
          </a:xfrm>
        </p:spPr>
        <p:txBody>
          <a:bodyPr tIns="108000">
            <a:spAutoFit/>
          </a:bodyPr>
          <a:lstStyle>
            <a:lvl1pPr marL="489600" indent="-489600">
              <a:buSzPct val="150000"/>
              <a:buFontTx/>
              <a:buBlip>
                <a:blip r:embed="rId3"/>
              </a:buBlip>
              <a:defRPr b="0">
                <a:solidFill>
                  <a:schemeClr val="tx1"/>
                </a:solidFill>
              </a:defRPr>
            </a:lvl1pPr>
            <a:lvl2pPr marL="669600" indent="-180000">
              <a:buClr>
                <a:schemeClr val="accent2"/>
              </a:buClr>
              <a:buSzPct val="80000"/>
              <a:buFont typeface="Wingdings 3" panose="05040102010807070707" pitchFamily="18" charset="2"/>
              <a:buChar char="u"/>
              <a:defRPr sz="1000"/>
            </a:lvl2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81085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Corner Image">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4692650" y="2538000"/>
            <a:ext cx="7499350" cy="4320000"/>
          </a:xfrm>
          <a:custGeom>
            <a:avLst/>
            <a:gdLst>
              <a:gd name="connsiteX0" fmla="*/ 0 w 7499350"/>
              <a:gd name="connsiteY0" fmla="*/ 0 h 4320000"/>
              <a:gd name="connsiteX1" fmla="*/ 7499350 w 7499350"/>
              <a:gd name="connsiteY1" fmla="*/ 0 h 4320000"/>
              <a:gd name="connsiteX2" fmla="*/ 7499350 w 7499350"/>
              <a:gd name="connsiteY2" fmla="*/ 4320000 h 4320000"/>
              <a:gd name="connsiteX3" fmla="*/ 0 w 7499350"/>
              <a:gd name="connsiteY3" fmla="*/ 4320000 h 4320000"/>
              <a:gd name="connsiteX4" fmla="*/ 0 w 7499350"/>
              <a:gd name="connsiteY4" fmla="*/ 0 h 4320000"/>
              <a:gd name="connsiteX0" fmla="*/ 0 w 7499350"/>
              <a:gd name="connsiteY0" fmla="*/ 4320000 h 4320000"/>
              <a:gd name="connsiteX1" fmla="*/ 7499350 w 7499350"/>
              <a:gd name="connsiteY1" fmla="*/ 0 h 4320000"/>
              <a:gd name="connsiteX2" fmla="*/ 7499350 w 7499350"/>
              <a:gd name="connsiteY2" fmla="*/ 4320000 h 4320000"/>
              <a:gd name="connsiteX3" fmla="*/ 0 w 749935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499350" h="4320000">
                <a:moveTo>
                  <a:pt x="0" y="4320000"/>
                </a:moveTo>
                <a:lnTo>
                  <a:pt x="7499350" y="0"/>
                </a:lnTo>
                <a:lnTo>
                  <a:pt x="7499350" y="4320000"/>
                </a:lnTo>
                <a:lnTo>
                  <a:pt x="0" y="4320000"/>
                </a:lnTo>
                <a:close/>
              </a:path>
            </a:pathLst>
          </a:custGeom>
        </p:spPr>
        <p:txBody>
          <a:bodyPr anchor="b" anchorCtr="0"/>
          <a:lstStyle>
            <a:lvl1pPr algn="r">
              <a:defRPr sz="1000" b="1">
                <a:solidFill>
                  <a:schemeClr val="tx1"/>
                </a:solidFill>
              </a:defRPr>
            </a:lvl1pPr>
          </a:lstStyle>
          <a:p>
            <a:r>
              <a:rPr lang="en-GB"/>
              <a:t>Click icon to insert picture</a:t>
            </a:r>
          </a:p>
        </p:txBody>
      </p:sp>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a:xfrm>
            <a:off x="490539" y="2393950"/>
            <a:ext cx="7311862" cy="34829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s-ES" dirty="0"/>
              <a:t>Impulsar la justicia social, promover el trabajo decente</a:t>
            </a:r>
            <a:endParaRPr lang="en-GB" dirty="0"/>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
        <p:nvSpPr>
          <p:cNvPr id="9" name="TextBox 8"/>
          <p:cNvSpPr txBox="1"/>
          <p:nvPr userDrawn="1"/>
        </p:nvSpPr>
        <p:spPr>
          <a:xfrm>
            <a:off x="4686300" y="6870450"/>
            <a:ext cx="7505700" cy="153888"/>
          </a:xfrm>
          <a:prstGeom prst="rect">
            <a:avLst/>
          </a:prstGeom>
          <a:noFill/>
        </p:spPr>
        <p:txBody>
          <a:bodyPr wrap="square" lIns="0" tIns="0" rIns="0" bIns="0" rtlCol="0">
            <a:spAutoFit/>
          </a:bodyPr>
          <a:lstStyle/>
          <a:p>
            <a:pPr algn="r"/>
            <a:r>
              <a:rPr lang="en-GB" sz="1000"/>
              <a:t>NB Manually place “ilo.org” device in front of image</a:t>
            </a:r>
          </a:p>
        </p:txBody>
      </p:sp>
    </p:spTree>
    <p:extLst>
      <p:ext uri="{BB962C8B-B14F-4D97-AF65-F5344CB8AC3E}">
        <p14:creationId xmlns:p14="http://schemas.microsoft.com/office/powerpoint/2010/main" val="259065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Image/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a:xfrm>
            <a:off x="490539" y="2393950"/>
            <a:ext cx="7311862" cy="34829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s-ES" dirty="0"/>
              <a:t>Impulsar la justicia social, promover el trabajo decente</a:t>
            </a:r>
            <a:endParaRPr lang="en-GB" dirty="0"/>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
        <p:nvSpPr>
          <p:cNvPr id="9" name="TextBox 8"/>
          <p:cNvSpPr txBox="1"/>
          <p:nvPr userDrawn="1"/>
        </p:nvSpPr>
        <p:spPr>
          <a:xfrm>
            <a:off x="4686300" y="6870450"/>
            <a:ext cx="7505700" cy="153888"/>
          </a:xfrm>
          <a:prstGeom prst="rect">
            <a:avLst/>
          </a:prstGeom>
          <a:noFill/>
        </p:spPr>
        <p:txBody>
          <a:bodyPr wrap="square" lIns="0" tIns="0" rIns="0" bIns="0" rtlCol="0">
            <a:spAutoFit/>
          </a:bodyPr>
          <a:lstStyle/>
          <a:p>
            <a:pPr algn="r"/>
            <a:r>
              <a:rPr lang="en-GB" sz="1000"/>
              <a:t>NB Manually place “ilo.org” device in front of image</a:t>
            </a:r>
          </a:p>
        </p:txBody>
      </p:sp>
      <p:sp>
        <p:nvSpPr>
          <p:cNvPr id="10" name="Picture Placeholder 9"/>
          <p:cNvSpPr>
            <a:spLocks noGrp="1"/>
          </p:cNvSpPr>
          <p:nvPr>
            <p:ph type="pic" sz="quarter" idx="13" hasCustomPrompt="1"/>
          </p:nvPr>
        </p:nvSpPr>
        <p:spPr>
          <a:xfrm>
            <a:off x="8289130" y="981075"/>
            <a:ext cx="3902869" cy="5876925"/>
          </a:xfrm>
          <a:custGeom>
            <a:avLst/>
            <a:gdLst>
              <a:gd name="connsiteX0" fmla="*/ 0 w 3902869"/>
              <a:gd name="connsiteY0" fmla="*/ 0 h 5876925"/>
              <a:gd name="connsiteX1" fmla="*/ 3902869 w 3902869"/>
              <a:gd name="connsiteY1" fmla="*/ 0 h 5876925"/>
              <a:gd name="connsiteX2" fmla="*/ 3902869 w 3902869"/>
              <a:gd name="connsiteY2" fmla="*/ 5876925 h 5876925"/>
              <a:gd name="connsiteX3" fmla="*/ 0 w 3902869"/>
              <a:gd name="connsiteY3" fmla="*/ 5876925 h 5876925"/>
              <a:gd name="connsiteX4" fmla="*/ 0 w 3902869"/>
              <a:gd name="connsiteY4" fmla="*/ 0 h 5876925"/>
              <a:gd name="connsiteX0" fmla="*/ 0 w 3902869"/>
              <a:gd name="connsiteY0" fmla="*/ 0 h 5876925"/>
              <a:gd name="connsiteX1" fmla="*/ 3898107 w 3902869"/>
              <a:gd name="connsiteY1" fmla="*/ 2252663 h 5876925"/>
              <a:gd name="connsiteX2" fmla="*/ 3902869 w 3902869"/>
              <a:gd name="connsiteY2" fmla="*/ 5876925 h 5876925"/>
              <a:gd name="connsiteX3" fmla="*/ 0 w 3902869"/>
              <a:gd name="connsiteY3" fmla="*/ 5876925 h 5876925"/>
              <a:gd name="connsiteX4" fmla="*/ 0 w 3902869"/>
              <a:gd name="connsiteY4" fmla="*/ 0 h 587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869" h="5876925">
                <a:moveTo>
                  <a:pt x="0" y="0"/>
                </a:moveTo>
                <a:lnTo>
                  <a:pt x="3898107" y="2252663"/>
                </a:lnTo>
                <a:cubicBezTo>
                  <a:pt x="3899694" y="3460750"/>
                  <a:pt x="3901282" y="4668838"/>
                  <a:pt x="3902869" y="5876925"/>
                </a:cubicBezTo>
                <a:lnTo>
                  <a:pt x="0" y="5876925"/>
                </a:lnTo>
                <a:lnTo>
                  <a:pt x="0" y="0"/>
                </a:lnTo>
                <a:close/>
              </a:path>
            </a:pathLst>
          </a:custGeom>
        </p:spPr>
        <p:txBody>
          <a:bodyPr anchor="b" anchorCtr="0"/>
          <a:lstStyle>
            <a:lvl1pPr algn="r">
              <a:defRPr sz="1000">
                <a:solidFill>
                  <a:schemeClr val="tx1"/>
                </a:solidFill>
              </a:defRPr>
            </a:lvl1pPr>
          </a:lstStyle>
          <a:p>
            <a:r>
              <a:rPr lang="en-GB"/>
              <a:t>Click icon to insert picture</a:t>
            </a:r>
          </a:p>
        </p:txBody>
      </p:sp>
      <p:sp>
        <p:nvSpPr>
          <p:cNvPr id="12" name="Text Placeholder 11"/>
          <p:cNvSpPr>
            <a:spLocks noGrp="1"/>
          </p:cNvSpPr>
          <p:nvPr>
            <p:ph type="body" sz="quarter" idx="14"/>
          </p:nvPr>
        </p:nvSpPr>
        <p:spPr>
          <a:xfrm>
            <a:off x="8288338" y="5876925"/>
            <a:ext cx="3413125" cy="247650"/>
          </a:xfrm>
          <a:custGeom>
            <a:avLst/>
            <a:gdLst>
              <a:gd name="connsiteX0" fmla="*/ 0 w 3413125"/>
              <a:gd name="connsiteY0" fmla="*/ 0 h 247650"/>
              <a:gd name="connsiteX1" fmla="*/ 3413125 w 3413125"/>
              <a:gd name="connsiteY1" fmla="*/ 0 h 247650"/>
              <a:gd name="connsiteX2" fmla="*/ 3413125 w 3413125"/>
              <a:gd name="connsiteY2" fmla="*/ 247650 h 247650"/>
              <a:gd name="connsiteX3" fmla="*/ 0 w 3413125"/>
              <a:gd name="connsiteY3" fmla="*/ 247650 h 247650"/>
              <a:gd name="connsiteX4" fmla="*/ 0 w 3413125"/>
              <a:gd name="connsiteY4" fmla="*/ 0 h 247650"/>
              <a:gd name="connsiteX0" fmla="*/ 0 w 3413125"/>
              <a:gd name="connsiteY0" fmla="*/ 0 h 247650"/>
              <a:gd name="connsiteX1" fmla="*/ 3153569 w 3413125"/>
              <a:gd name="connsiteY1" fmla="*/ 0 h 247650"/>
              <a:gd name="connsiteX2" fmla="*/ 3413125 w 3413125"/>
              <a:gd name="connsiteY2" fmla="*/ 247650 h 247650"/>
              <a:gd name="connsiteX3" fmla="*/ 0 w 3413125"/>
              <a:gd name="connsiteY3" fmla="*/ 247650 h 247650"/>
              <a:gd name="connsiteX4" fmla="*/ 0 w 3413125"/>
              <a:gd name="connsiteY4" fmla="*/ 0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125" h="247650">
                <a:moveTo>
                  <a:pt x="0" y="0"/>
                </a:moveTo>
                <a:lnTo>
                  <a:pt x="3153569" y="0"/>
                </a:lnTo>
                <a:lnTo>
                  <a:pt x="3413125" y="247650"/>
                </a:lnTo>
                <a:lnTo>
                  <a:pt x="0" y="247650"/>
                </a:lnTo>
                <a:lnTo>
                  <a:pt x="0" y="0"/>
                </a:lnTo>
                <a:close/>
              </a:path>
            </a:pathLst>
          </a:custGeom>
          <a:solidFill>
            <a:schemeClr val="accent2"/>
          </a:solidFill>
        </p:spPr>
        <p:txBody>
          <a:bodyPr lIns="108000" anchor="ctr" anchorCtr="0"/>
          <a:lstStyle>
            <a:lvl1pPr>
              <a:defRPr sz="1000" b="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1657128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490538" y="2393950"/>
            <a:ext cx="5360400" cy="34829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341062" y="2393949"/>
            <a:ext cx="5360400" cy="348297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s-ES" dirty="0"/>
              <a:t>Impulsar la justicia social, promover el trabajo decente</a:t>
            </a:r>
            <a:endParaRPr lang="en-GB" dirty="0"/>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2947130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490538" y="2393950"/>
            <a:ext cx="3412800" cy="34829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389600" y="2393949"/>
            <a:ext cx="3412800" cy="348297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s-ES" dirty="0"/>
              <a:t>Impulsar la justicia social, promover el trabajo decente</a:t>
            </a:r>
            <a:endParaRPr lang="en-GB" dirty="0"/>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
        <p:nvSpPr>
          <p:cNvPr id="8" name="Content Placeholder 3"/>
          <p:cNvSpPr>
            <a:spLocks noGrp="1"/>
          </p:cNvSpPr>
          <p:nvPr>
            <p:ph sz="half" idx="13"/>
          </p:nvPr>
        </p:nvSpPr>
        <p:spPr>
          <a:xfrm>
            <a:off x="8288662" y="2393949"/>
            <a:ext cx="3412800" cy="348297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334147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with Sta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490538" y="2393950"/>
            <a:ext cx="3412800" cy="34829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389600" y="2393949"/>
            <a:ext cx="3412800" cy="348297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s-ES" dirty="0"/>
              <a:t>Impulsar la justicia social, promover el trabajo decente</a:t>
            </a:r>
            <a:endParaRPr lang="en-GB" dirty="0"/>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
        <p:nvSpPr>
          <p:cNvPr id="10" name="Text Placeholder 9"/>
          <p:cNvSpPr>
            <a:spLocks noGrp="1"/>
          </p:cNvSpPr>
          <p:nvPr>
            <p:ph type="body" sz="quarter" idx="13" hasCustomPrompt="1"/>
          </p:nvPr>
        </p:nvSpPr>
        <p:spPr>
          <a:xfrm>
            <a:off x="8288662" y="2393950"/>
            <a:ext cx="3412801" cy="3482975"/>
          </a:xfrm>
        </p:spPr>
        <p:txBody>
          <a:bodyPr tIns="54000"/>
          <a:lstStyle>
            <a:lvl1pPr marL="360000" indent="-360000">
              <a:lnSpc>
                <a:spcPct val="80000"/>
              </a:lnSpc>
              <a:spcBef>
                <a:spcPts val="3200"/>
              </a:spcBef>
              <a:spcAft>
                <a:spcPts val="0"/>
              </a:spcAft>
              <a:buClr>
                <a:schemeClr val="accent2"/>
              </a:buClr>
              <a:buFontTx/>
              <a:buBlip>
                <a:blip r:embed="rId2"/>
              </a:buBlip>
              <a:defRPr sz="6000" b="0" spc="-200" baseline="0">
                <a:solidFill>
                  <a:schemeClr val="accent1"/>
                </a:solidFill>
              </a:defRPr>
            </a:lvl1pPr>
            <a:lvl2pPr marL="360000" indent="0">
              <a:lnSpc>
                <a:spcPct val="100000"/>
              </a:lnSpc>
              <a:spcBef>
                <a:spcPts val="0"/>
              </a:spcBef>
              <a:spcAft>
                <a:spcPts val="0"/>
              </a:spcAft>
              <a:buFontTx/>
              <a:buNone/>
              <a:defRPr sz="1000"/>
            </a:lvl2pPr>
          </a:lstStyle>
          <a:p>
            <a:pPr lvl="0"/>
            <a:r>
              <a:rPr lang="en-US"/>
              <a:t>00.0%</a:t>
            </a:r>
          </a:p>
          <a:p>
            <a:pPr lvl="1"/>
            <a:r>
              <a:rPr lang="en-US"/>
              <a:t>Supporting text</a:t>
            </a:r>
            <a:endParaRPr lang="en-GB"/>
          </a:p>
        </p:txBody>
      </p:sp>
    </p:spTree>
    <p:extLst>
      <p:ext uri="{BB962C8B-B14F-4D97-AF65-F5344CB8AC3E}">
        <p14:creationId xmlns:p14="http://schemas.microsoft.com/office/powerpoint/2010/main" val="2400062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and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r>
              <a:rPr lang="en-GB"/>
              <a:t>Date: Monday / 01 / October / 2019</a:t>
            </a:r>
          </a:p>
        </p:txBody>
      </p:sp>
      <p:sp>
        <p:nvSpPr>
          <p:cNvPr id="4" name="Footer Placeholder 3"/>
          <p:cNvSpPr>
            <a:spLocks noGrp="1"/>
          </p:cNvSpPr>
          <p:nvPr>
            <p:ph type="ftr" sz="quarter" idx="11"/>
          </p:nvPr>
        </p:nvSpPr>
        <p:spPr/>
        <p:txBody>
          <a:bodyPr/>
          <a:lstStyle/>
          <a:p>
            <a:r>
              <a:rPr lang="es-ES" dirty="0"/>
              <a:t>Impulsar la justicia social, promover el trabajo decente</a:t>
            </a:r>
            <a:endParaRPr lang="en-GB" dirty="0"/>
          </a:p>
        </p:txBody>
      </p:sp>
      <p:sp>
        <p:nvSpPr>
          <p:cNvPr id="5" name="Slide Number Placeholder 4"/>
          <p:cNvSpPr>
            <a:spLocks noGrp="1"/>
          </p:cNvSpPr>
          <p:nvPr>
            <p:ph type="sldNum" sz="quarter" idx="12"/>
          </p:nvPr>
        </p:nvSpPr>
        <p:spPr/>
        <p:txBody>
          <a:bodyPr/>
          <a:lstStyle/>
          <a:p>
            <a:fld id="{856227C0-AD57-4F9B-BAE3-EEFB0D0EE427}" type="slidenum">
              <a:rPr lang="en-GB" smtClean="0"/>
              <a:t>‹#›</a:t>
            </a:fld>
            <a:endParaRPr lang="en-GB"/>
          </a:p>
        </p:txBody>
      </p:sp>
      <p:sp>
        <p:nvSpPr>
          <p:cNvPr id="6" name="Text Placeholder 9"/>
          <p:cNvSpPr>
            <a:spLocks noGrp="1"/>
          </p:cNvSpPr>
          <p:nvPr>
            <p:ph type="body" sz="quarter" idx="13" hasCustomPrompt="1"/>
          </p:nvPr>
        </p:nvSpPr>
        <p:spPr>
          <a:xfrm>
            <a:off x="490538" y="2393950"/>
            <a:ext cx="7380000" cy="3482976"/>
          </a:xfrm>
        </p:spPr>
        <p:txBody>
          <a:bodyPr tIns="0">
            <a:noAutofit/>
          </a:bodyPr>
          <a:lstStyle>
            <a:lvl1pPr marL="489600" indent="-489600">
              <a:buSzPct val="120000"/>
              <a:buFontTx/>
              <a:buBlip>
                <a:blip r:embed="rId2"/>
              </a:buBlip>
              <a:defRPr sz="2300" b="0">
                <a:solidFill>
                  <a:schemeClr val="tx1"/>
                </a:solidFill>
              </a:defRPr>
            </a:lvl1pPr>
            <a:lvl2pPr marL="489600" indent="0">
              <a:buClr>
                <a:schemeClr val="accent2"/>
              </a:buClr>
              <a:buSzPct val="80000"/>
              <a:buFont typeface="Wingdings 3" panose="05040102010807070707" pitchFamily="18" charset="2"/>
              <a:buNone/>
              <a:defRPr sz="2300" baseline="0"/>
            </a:lvl2pPr>
            <a:lvl3pPr marL="669600" indent="-180000">
              <a:spcBef>
                <a:spcPts val="1800"/>
              </a:spcBef>
              <a:defRPr sz="1000"/>
            </a:lvl3pPr>
          </a:lstStyle>
          <a:p>
            <a:pPr lvl="0"/>
            <a:r>
              <a:rPr lang="en-US"/>
              <a:t>Quote (level 1)</a:t>
            </a:r>
          </a:p>
          <a:p>
            <a:pPr lvl="1"/>
            <a:r>
              <a:rPr lang="en-US"/>
              <a:t>Continuation paras (level 2)</a:t>
            </a:r>
          </a:p>
          <a:p>
            <a:pPr lvl="2"/>
            <a:r>
              <a:rPr lang="en-GB"/>
              <a:t>Source (level 3)</a:t>
            </a:r>
          </a:p>
        </p:txBody>
      </p:sp>
      <p:sp>
        <p:nvSpPr>
          <p:cNvPr id="8" name="Picture Placeholder 7"/>
          <p:cNvSpPr>
            <a:spLocks noGrp="1"/>
          </p:cNvSpPr>
          <p:nvPr>
            <p:ph type="pic" sz="quarter" idx="14"/>
          </p:nvPr>
        </p:nvSpPr>
        <p:spPr>
          <a:xfrm>
            <a:off x="8270663" y="2447925"/>
            <a:ext cx="3430800" cy="3429000"/>
          </a:xfrm>
        </p:spPr>
        <p:txBody>
          <a:bodyPr/>
          <a:lstStyle>
            <a:lvl1pPr>
              <a:defRPr sz="1000">
                <a:solidFill>
                  <a:schemeClr val="tx1"/>
                </a:solidFill>
              </a:defRPr>
            </a:lvl1pPr>
          </a:lstStyle>
          <a:p>
            <a:r>
              <a:rPr lang="en-GB"/>
              <a:t>Click icon to add picture</a:t>
            </a:r>
          </a:p>
        </p:txBody>
      </p:sp>
    </p:spTree>
    <p:extLst>
      <p:ext uri="{BB962C8B-B14F-4D97-AF65-F5344CB8AC3E}">
        <p14:creationId xmlns:p14="http://schemas.microsoft.com/office/powerpoint/2010/main" val="2610444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0538" y="1423195"/>
            <a:ext cx="11210924" cy="720000"/>
          </a:xfrm>
          <a:prstGeom prst="rect">
            <a:avLst/>
          </a:prstGeom>
        </p:spPr>
        <p:txBody>
          <a:bodyPr vert="horz" lIns="0" tIns="0" rIns="0" bIns="0" rtlCol="0" anchor="t" anchorCtr="0">
            <a:noAutofit/>
          </a:bodyPr>
          <a:lstStyle/>
          <a:p>
            <a:r>
              <a:rPr lang="en-GB"/>
              <a:t>Click to edit Master title style</a:t>
            </a:r>
          </a:p>
        </p:txBody>
      </p:sp>
      <p:sp>
        <p:nvSpPr>
          <p:cNvPr id="3" name="Text Placeholder 2"/>
          <p:cNvSpPr>
            <a:spLocks noGrp="1"/>
          </p:cNvSpPr>
          <p:nvPr>
            <p:ph type="body" idx="1"/>
          </p:nvPr>
        </p:nvSpPr>
        <p:spPr>
          <a:xfrm>
            <a:off x="490538" y="2393950"/>
            <a:ext cx="11210924" cy="3482975"/>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490538" y="6870450"/>
            <a:ext cx="2743200" cy="216000"/>
          </a:xfrm>
          <a:prstGeom prst="rect">
            <a:avLst/>
          </a:prstGeom>
        </p:spPr>
        <p:txBody>
          <a:bodyPr vert="horz" lIns="0" tIns="0" rIns="0" bIns="0" rtlCol="0" anchor="ctr">
            <a:noAutofit/>
          </a:bodyPr>
          <a:lstStyle>
            <a:lvl1pPr algn="l">
              <a:defRPr sz="1000">
                <a:noFill/>
              </a:defRPr>
            </a:lvl1pPr>
          </a:lstStyle>
          <a:p>
            <a:r>
              <a:rPr lang="en-GB"/>
              <a:t>Date: Monday / 01 / October / 2019</a:t>
            </a:r>
          </a:p>
        </p:txBody>
      </p:sp>
      <p:sp>
        <p:nvSpPr>
          <p:cNvPr id="5" name="Footer Placeholder 4"/>
          <p:cNvSpPr>
            <a:spLocks noGrp="1"/>
          </p:cNvSpPr>
          <p:nvPr>
            <p:ph type="ftr" sz="quarter" idx="3"/>
          </p:nvPr>
        </p:nvSpPr>
        <p:spPr>
          <a:xfrm>
            <a:off x="490538" y="6337302"/>
            <a:ext cx="5605462" cy="180000"/>
          </a:xfrm>
          <a:prstGeom prst="rect">
            <a:avLst/>
          </a:prstGeom>
        </p:spPr>
        <p:txBody>
          <a:bodyPr vert="horz" lIns="0" tIns="0" rIns="0" bIns="0" rtlCol="0" anchor="t" anchorCtr="0">
            <a:noAutofit/>
          </a:bodyPr>
          <a:lstStyle>
            <a:lvl1pPr algn="l">
              <a:defRPr sz="1000" b="1">
                <a:solidFill>
                  <a:schemeClr val="tx1"/>
                </a:solidFill>
              </a:defRPr>
            </a:lvl1pPr>
          </a:lstStyle>
          <a:p>
            <a:r>
              <a:rPr lang="es-ES" dirty="0"/>
              <a:t>Impulsar la justicia social, promover el trabajo decente</a:t>
            </a:r>
            <a:endParaRPr lang="en-GB" dirty="0"/>
          </a:p>
        </p:txBody>
      </p:sp>
      <p:sp>
        <p:nvSpPr>
          <p:cNvPr id="6" name="Slide Number Placeholder 5"/>
          <p:cNvSpPr>
            <a:spLocks noGrp="1"/>
          </p:cNvSpPr>
          <p:nvPr>
            <p:ph type="sldNum" sz="quarter" idx="4"/>
          </p:nvPr>
        </p:nvSpPr>
        <p:spPr>
          <a:xfrm>
            <a:off x="11161462" y="432000"/>
            <a:ext cx="540000" cy="288000"/>
          </a:xfrm>
          <a:prstGeom prst="rect">
            <a:avLst/>
          </a:prstGeom>
        </p:spPr>
        <p:txBody>
          <a:bodyPr vert="horz" lIns="0" tIns="0" rIns="0" bIns="0" rtlCol="0" anchor="t" anchorCtr="0">
            <a:noAutofit/>
          </a:bodyPr>
          <a:lstStyle>
            <a:lvl1pPr algn="r">
              <a:defRPr sz="1800">
                <a:solidFill>
                  <a:schemeClr val="accent1"/>
                </a:solidFill>
              </a:defRPr>
            </a:lvl1pPr>
          </a:lstStyle>
          <a:p>
            <a:fld id="{856227C0-AD57-4F9B-BAE3-EEFB0D0EE427}" type="slidenum">
              <a:rPr lang="en-GB" smtClean="0"/>
              <a:pPr/>
              <a:t>‹#›</a:t>
            </a:fld>
            <a:endParaRPr lang="en-GB"/>
          </a:p>
        </p:txBody>
      </p:sp>
      <p:pic>
        <p:nvPicPr>
          <p:cNvPr id="11" name="Picture 10"/>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2381" y="1519079"/>
            <a:ext cx="119513" cy="140298"/>
          </a:xfrm>
          <a:prstGeom prst="rect">
            <a:avLst/>
          </a:prstGeom>
        </p:spPr>
      </p:pic>
      <p:pic>
        <p:nvPicPr>
          <p:cNvPr id="12" name="Picture 11"/>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057063" y="6367463"/>
            <a:ext cx="644400" cy="172266"/>
          </a:xfrm>
          <a:prstGeom prst="rect">
            <a:avLst/>
          </a:prstGeom>
        </p:spPr>
      </p:pic>
      <p:pic>
        <p:nvPicPr>
          <p:cNvPr id="10" name="Picture 9"/>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82312" y="480732"/>
            <a:ext cx="1408834" cy="496030"/>
          </a:xfrm>
          <a:prstGeom prst="rect">
            <a:avLst/>
          </a:prstGeom>
        </p:spPr>
      </p:pic>
    </p:spTree>
    <p:extLst>
      <p:ext uri="{BB962C8B-B14F-4D97-AF65-F5344CB8AC3E}">
        <p14:creationId xmlns:p14="http://schemas.microsoft.com/office/powerpoint/2010/main" val="1767613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5" r:id="rId4"/>
    <p:sldLayoutId id="2147483666" r:id="rId5"/>
    <p:sldLayoutId id="2147483652" r:id="rId6"/>
    <p:sldLayoutId id="2147483664" r:id="rId7"/>
    <p:sldLayoutId id="2147483668" r:id="rId8"/>
    <p:sldLayoutId id="2147483669" r:id="rId9"/>
    <p:sldLayoutId id="2147483651" r:id="rId10"/>
    <p:sldLayoutId id="2147483660" r:id="rId11"/>
    <p:sldLayoutId id="2147483661" r:id="rId12"/>
    <p:sldLayoutId id="2147483662" r:id="rId13"/>
    <p:sldLayoutId id="2147483663" r:id="rId14"/>
    <p:sldLayoutId id="2147483654" r:id="rId15"/>
    <p:sldLayoutId id="2147483655" r:id="rId16"/>
    <p:sldLayoutId id="2147483689" r:id="rId17"/>
    <p:sldLayoutId id="2147483690" r:id="rId18"/>
  </p:sldLayoutIdLst>
  <p:hf hdr="0"/>
  <p:txStyles>
    <p:title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09" userDrawn="1">
          <p15:clr>
            <a:srgbClr val="F26B43"/>
          </p15:clr>
        </p15:guide>
        <p15:guide id="4" pos="7371" userDrawn="1">
          <p15:clr>
            <a:srgbClr val="F26B43"/>
          </p15:clr>
        </p15:guide>
        <p15:guide id="5" orient="horz" pos="309" userDrawn="1">
          <p15:clr>
            <a:srgbClr val="F26B43"/>
          </p15:clr>
        </p15:guide>
        <p15:guide id="6" orient="horz" pos="4011" userDrawn="1">
          <p15:clr>
            <a:srgbClr val="F26B43"/>
          </p15:clr>
        </p15:guide>
        <p15:guide id="7" orient="horz" pos="1508" userDrawn="1">
          <p15:clr>
            <a:srgbClr val="F26B43"/>
          </p15:clr>
        </p15:guide>
        <p15:guide id="8" orient="horz" pos="3702" userDrawn="1">
          <p15:clr>
            <a:srgbClr val="F26B43"/>
          </p15:clr>
        </p15:guide>
        <p15:guide id="9" orient="horz" pos="154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0538" y="2873015"/>
            <a:ext cx="6209807" cy="465686"/>
          </a:xfrm>
        </p:spPr>
        <p:txBody>
          <a:bodyPr/>
          <a:lstStyle/>
          <a:p>
            <a:r>
              <a:rPr lang="es-ES_tradnl" sz="3600" dirty="0"/>
              <a:t>Las normas internacionales sobre libertad sindical y negociación colectiva</a:t>
            </a:r>
          </a:p>
        </p:txBody>
      </p:sp>
      <p:sp>
        <p:nvSpPr>
          <p:cNvPr id="3" name="Subtitle 2"/>
          <p:cNvSpPr>
            <a:spLocks noGrp="1"/>
          </p:cNvSpPr>
          <p:nvPr>
            <p:ph type="subTitle" idx="1"/>
          </p:nvPr>
        </p:nvSpPr>
        <p:spPr>
          <a:xfrm>
            <a:off x="490538" y="4674754"/>
            <a:ext cx="7628704" cy="943264"/>
          </a:xfrm>
        </p:spPr>
        <p:txBody>
          <a:bodyPr/>
          <a:lstStyle/>
          <a:p>
            <a:pPr lvl="1"/>
            <a:r>
              <a:rPr lang="es-ES_tradnl" dirty="0"/>
              <a:t>Jean-Philippe </a:t>
            </a:r>
            <a:r>
              <a:rPr lang="es-ES_tradnl" dirty="0" err="1"/>
              <a:t>Sauvageau</a:t>
            </a:r>
            <a:r>
              <a:rPr lang="es-ES_tradnl" dirty="0"/>
              <a:t>, Oficial Técnico de Libertad Sindical y Negociación Colectiva, Departamento de Normas Internacionales del Trabajo </a:t>
            </a:r>
          </a:p>
        </p:txBody>
      </p:sp>
      <p:sp>
        <p:nvSpPr>
          <p:cNvPr id="4" name="Date Placeholder 3"/>
          <p:cNvSpPr>
            <a:spLocks noGrp="1"/>
          </p:cNvSpPr>
          <p:nvPr>
            <p:ph type="dt" sz="half" idx="10"/>
          </p:nvPr>
        </p:nvSpPr>
        <p:spPr/>
        <p:txBody>
          <a:bodyPr/>
          <a:lstStyle/>
          <a:p>
            <a:r>
              <a:rPr lang="es-ES_tradnl" dirty="0"/>
              <a:t>Jueves, 17 de octubre de 2024</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pPr/>
              <a:t>1</a:t>
            </a:fld>
            <a:endParaRPr lang="en-GB"/>
          </a:p>
        </p:txBody>
      </p:sp>
      <p:pic>
        <p:nvPicPr>
          <p:cNvPr id="7" name="Picture Placeholder 6"/>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3234" t="12107" r="18927" b="19025"/>
          <a:stretch/>
        </p:blipFill>
        <p:spPr/>
      </p:pic>
    </p:spTree>
    <p:extLst>
      <p:ext uri="{BB962C8B-B14F-4D97-AF65-F5344CB8AC3E}">
        <p14:creationId xmlns:p14="http://schemas.microsoft.com/office/powerpoint/2010/main" val="1080656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s-ES" dirty="0"/>
              <a:t>Impulsar la justicia social, promover el trabajo decente</a:t>
            </a:r>
            <a:endParaRPr lang="en-GB" dirty="0"/>
          </a:p>
        </p:txBody>
      </p:sp>
      <p:sp>
        <p:nvSpPr>
          <p:cNvPr id="7" name="Slide Number Placeholder 6"/>
          <p:cNvSpPr>
            <a:spLocks noGrp="1"/>
          </p:cNvSpPr>
          <p:nvPr>
            <p:ph type="sldNum" sz="quarter" idx="12"/>
          </p:nvPr>
        </p:nvSpPr>
        <p:spPr/>
        <p:txBody>
          <a:bodyPr/>
          <a:lstStyle/>
          <a:p>
            <a:fld id="{856227C0-AD57-4F9B-BAE3-EEFB0D0EE427}" type="slidenum">
              <a:rPr lang="en-GB" smtClean="0"/>
              <a:pPr/>
              <a:t>10</a:t>
            </a:fld>
            <a:endParaRPr lang="en-GB"/>
          </a:p>
        </p:txBody>
      </p:sp>
      <p:sp>
        <p:nvSpPr>
          <p:cNvPr id="22" name="Title 1">
            <a:extLst>
              <a:ext uri="{FF2B5EF4-FFF2-40B4-BE49-F238E27FC236}">
                <a16:creationId xmlns:a16="http://schemas.microsoft.com/office/drawing/2014/main" id="{ADFC6D78-82BD-FA85-300F-2F75179D7FDC}"/>
              </a:ext>
            </a:extLst>
          </p:cNvPr>
          <p:cNvSpPr>
            <a:spLocks noGrp="1"/>
          </p:cNvSpPr>
          <p:nvPr>
            <p:ph type="title"/>
          </p:nvPr>
        </p:nvSpPr>
        <p:spPr>
          <a:xfrm>
            <a:off x="490538" y="1423195"/>
            <a:ext cx="10345102" cy="720000"/>
          </a:xfrm>
        </p:spPr>
        <p:txBody>
          <a:bodyPr/>
          <a:lstStyle/>
          <a:p>
            <a:r>
              <a:rPr lang="es-ES_tradnl" dirty="0"/>
              <a:t>Convenio núm. 87 en breve</a:t>
            </a:r>
            <a:endParaRPr lang="es-ES_tradnl" dirty="0">
              <a:highlight>
                <a:srgbClr val="FF00FF"/>
              </a:highlight>
            </a:endParaRPr>
          </a:p>
        </p:txBody>
      </p:sp>
      <p:sp>
        <p:nvSpPr>
          <p:cNvPr id="23" name="Rectangle: Rounded Corners 8">
            <a:extLst>
              <a:ext uri="{FF2B5EF4-FFF2-40B4-BE49-F238E27FC236}">
                <a16:creationId xmlns:a16="http://schemas.microsoft.com/office/drawing/2014/main" id="{F777E582-72E6-8456-16C6-1FF497CA5119}"/>
              </a:ext>
            </a:extLst>
          </p:cNvPr>
          <p:cNvSpPr/>
          <p:nvPr/>
        </p:nvSpPr>
        <p:spPr>
          <a:xfrm>
            <a:off x="490538" y="2138910"/>
            <a:ext cx="11157430" cy="71486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3200" dirty="0">
                <a:solidFill>
                  <a:schemeClr val="bg1"/>
                </a:solidFill>
              </a:rPr>
              <a:t>Convenio núm. 87</a:t>
            </a:r>
          </a:p>
        </p:txBody>
      </p:sp>
      <p:sp>
        <p:nvSpPr>
          <p:cNvPr id="24" name="Rectangle: Rounded Corners 10">
            <a:extLst>
              <a:ext uri="{FF2B5EF4-FFF2-40B4-BE49-F238E27FC236}">
                <a16:creationId xmlns:a16="http://schemas.microsoft.com/office/drawing/2014/main" id="{A7A372AC-E330-7934-5F97-E754D39DE7AD}"/>
              </a:ext>
            </a:extLst>
          </p:cNvPr>
          <p:cNvSpPr/>
          <p:nvPr/>
        </p:nvSpPr>
        <p:spPr>
          <a:xfrm>
            <a:off x="510427" y="3178469"/>
            <a:ext cx="2070000" cy="14004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dirty="0">
                <a:solidFill>
                  <a:schemeClr val="bg1"/>
                </a:solidFill>
              </a:rPr>
              <a:t>Libertades civiles </a:t>
            </a:r>
          </a:p>
        </p:txBody>
      </p:sp>
      <p:sp>
        <p:nvSpPr>
          <p:cNvPr id="25" name="Rectangle: Rounded Corners 11">
            <a:extLst>
              <a:ext uri="{FF2B5EF4-FFF2-40B4-BE49-F238E27FC236}">
                <a16:creationId xmlns:a16="http://schemas.microsoft.com/office/drawing/2014/main" id="{58D2AF30-2172-AAD8-7CDA-72AAD0A2C6A9}"/>
              </a:ext>
            </a:extLst>
          </p:cNvPr>
          <p:cNvSpPr/>
          <p:nvPr/>
        </p:nvSpPr>
        <p:spPr>
          <a:xfrm>
            <a:off x="9577968" y="3130715"/>
            <a:ext cx="2070000" cy="14004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dirty="0">
                <a:solidFill>
                  <a:schemeClr val="tx1"/>
                </a:solidFill>
              </a:rPr>
              <a:t>Artículo 5</a:t>
            </a:r>
          </a:p>
        </p:txBody>
      </p:sp>
      <p:sp>
        <p:nvSpPr>
          <p:cNvPr id="26" name="Rectangle: Rounded Corners 12">
            <a:extLst>
              <a:ext uri="{FF2B5EF4-FFF2-40B4-BE49-F238E27FC236}">
                <a16:creationId xmlns:a16="http://schemas.microsoft.com/office/drawing/2014/main" id="{B648139F-1AF7-87E5-A57D-C2726C83E6FB}"/>
              </a:ext>
            </a:extLst>
          </p:cNvPr>
          <p:cNvSpPr/>
          <p:nvPr/>
        </p:nvSpPr>
        <p:spPr>
          <a:xfrm>
            <a:off x="7311083" y="3148715"/>
            <a:ext cx="2070000" cy="14004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dirty="0">
                <a:solidFill>
                  <a:schemeClr val="tx1"/>
                </a:solidFill>
              </a:rPr>
              <a:t>Artículo 4</a:t>
            </a:r>
          </a:p>
        </p:txBody>
      </p:sp>
      <p:sp>
        <p:nvSpPr>
          <p:cNvPr id="27" name="Rectangle: Rounded Corners 13">
            <a:extLst>
              <a:ext uri="{FF2B5EF4-FFF2-40B4-BE49-F238E27FC236}">
                <a16:creationId xmlns:a16="http://schemas.microsoft.com/office/drawing/2014/main" id="{124360E9-D0B1-B71A-4AE4-E5D3E27118EC}"/>
              </a:ext>
            </a:extLst>
          </p:cNvPr>
          <p:cNvSpPr/>
          <p:nvPr/>
        </p:nvSpPr>
        <p:spPr>
          <a:xfrm>
            <a:off x="5044198" y="3148715"/>
            <a:ext cx="2070000" cy="14004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dirty="0">
                <a:solidFill>
                  <a:schemeClr val="tx1"/>
                </a:solidFill>
              </a:rPr>
              <a:t>Artículo 3</a:t>
            </a:r>
          </a:p>
        </p:txBody>
      </p:sp>
      <p:sp>
        <p:nvSpPr>
          <p:cNvPr id="28" name="Rectangle: Rounded Corners 14">
            <a:extLst>
              <a:ext uri="{FF2B5EF4-FFF2-40B4-BE49-F238E27FC236}">
                <a16:creationId xmlns:a16="http://schemas.microsoft.com/office/drawing/2014/main" id="{CF1F52F9-5B19-066C-A226-4125E004155B}"/>
              </a:ext>
            </a:extLst>
          </p:cNvPr>
          <p:cNvSpPr/>
          <p:nvPr/>
        </p:nvSpPr>
        <p:spPr>
          <a:xfrm>
            <a:off x="2777312" y="3173699"/>
            <a:ext cx="2070000" cy="14004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dirty="0">
                <a:solidFill>
                  <a:schemeClr val="tx1"/>
                </a:solidFill>
              </a:rPr>
              <a:t>Artículo 2</a:t>
            </a:r>
          </a:p>
        </p:txBody>
      </p:sp>
      <p:sp>
        <p:nvSpPr>
          <p:cNvPr id="29" name="Rectangle: Rounded Corners 19">
            <a:extLst>
              <a:ext uri="{FF2B5EF4-FFF2-40B4-BE49-F238E27FC236}">
                <a16:creationId xmlns:a16="http://schemas.microsoft.com/office/drawing/2014/main" id="{8FC4B38C-B068-4296-5870-711AA39746C5}"/>
              </a:ext>
            </a:extLst>
          </p:cNvPr>
          <p:cNvSpPr/>
          <p:nvPr/>
        </p:nvSpPr>
        <p:spPr>
          <a:xfrm>
            <a:off x="2777312" y="4844055"/>
            <a:ext cx="2070000" cy="126887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solidFill>
                  <a:schemeClr val="tx1"/>
                </a:solidFill>
              </a:rPr>
              <a:t>Derecho de </a:t>
            </a:r>
            <a:r>
              <a:rPr lang="es-ES_tradnl" sz="2000" b="1" dirty="0">
                <a:solidFill>
                  <a:schemeClr val="tx1"/>
                </a:solidFill>
              </a:rPr>
              <a:t>sindicación</a:t>
            </a:r>
          </a:p>
        </p:txBody>
      </p:sp>
      <p:sp>
        <p:nvSpPr>
          <p:cNvPr id="30" name="Rectangle: Rounded Corners 20">
            <a:extLst>
              <a:ext uri="{FF2B5EF4-FFF2-40B4-BE49-F238E27FC236}">
                <a16:creationId xmlns:a16="http://schemas.microsoft.com/office/drawing/2014/main" id="{72BD7754-E62E-C279-0817-B6633DE5D28F}"/>
              </a:ext>
            </a:extLst>
          </p:cNvPr>
          <p:cNvSpPr/>
          <p:nvPr/>
        </p:nvSpPr>
        <p:spPr>
          <a:xfrm>
            <a:off x="9577968" y="4844055"/>
            <a:ext cx="2070000" cy="126887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700" b="1" dirty="0">
                <a:solidFill>
                  <a:schemeClr val="tx1"/>
                </a:solidFill>
              </a:rPr>
              <a:t>Federaciones</a:t>
            </a:r>
            <a:r>
              <a:rPr lang="es-ES_tradnl" sz="1700" dirty="0">
                <a:solidFill>
                  <a:schemeClr val="tx1"/>
                </a:solidFill>
              </a:rPr>
              <a:t> y </a:t>
            </a:r>
            <a:r>
              <a:rPr lang="es-ES_tradnl" sz="1700" b="1" dirty="0">
                <a:solidFill>
                  <a:schemeClr val="tx1"/>
                </a:solidFill>
              </a:rPr>
              <a:t>confederaciones </a:t>
            </a:r>
          </a:p>
        </p:txBody>
      </p:sp>
      <p:sp>
        <p:nvSpPr>
          <p:cNvPr id="31" name="Rectangle: Rounded Corners 21">
            <a:extLst>
              <a:ext uri="{FF2B5EF4-FFF2-40B4-BE49-F238E27FC236}">
                <a16:creationId xmlns:a16="http://schemas.microsoft.com/office/drawing/2014/main" id="{17F3365A-10CD-0984-B3A0-965F1D40B6A3}"/>
              </a:ext>
            </a:extLst>
          </p:cNvPr>
          <p:cNvSpPr/>
          <p:nvPr/>
        </p:nvSpPr>
        <p:spPr>
          <a:xfrm>
            <a:off x="7311083" y="4844055"/>
            <a:ext cx="2070000" cy="126887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b="1" dirty="0">
                <a:solidFill>
                  <a:schemeClr val="tx1"/>
                </a:solidFill>
              </a:rPr>
              <a:t>Suspensión</a:t>
            </a:r>
            <a:r>
              <a:rPr lang="es-ES_tradnl" sz="2000" dirty="0">
                <a:solidFill>
                  <a:schemeClr val="tx1"/>
                </a:solidFill>
              </a:rPr>
              <a:t> y </a:t>
            </a:r>
            <a:r>
              <a:rPr lang="es-ES_tradnl" sz="2000" b="1" dirty="0">
                <a:solidFill>
                  <a:schemeClr val="tx1"/>
                </a:solidFill>
              </a:rPr>
              <a:t>disolución </a:t>
            </a:r>
          </a:p>
        </p:txBody>
      </p:sp>
      <p:sp>
        <p:nvSpPr>
          <p:cNvPr id="32" name="Rectangle: Rounded Corners 22">
            <a:extLst>
              <a:ext uri="{FF2B5EF4-FFF2-40B4-BE49-F238E27FC236}">
                <a16:creationId xmlns:a16="http://schemas.microsoft.com/office/drawing/2014/main" id="{6B6CCDA2-52FB-17CD-2F0D-53A16F4A7970}"/>
              </a:ext>
            </a:extLst>
          </p:cNvPr>
          <p:cNvSpPr/>
          <p:nvPr/>
        </p:nvSpPr>
        <p:spPr>
          <a:xfrm>
            <a:off x="5044198" y="4844055"/>
            <a:ext cx="2070000" cy="126887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900" b="1" dirty="0">
                <a:solidFill>
                  <a:schemeClr val="tx1"/>
                </a:solidFill>
              </a:rPr>
              <a:t>Independencia</a:t>
            </a:r>
            <a:r>
              <a:rPr lang="es-ES_tradnl" sz="1900" dirty="0">
                <a:solidFill>
                  <a:schemeClr val="tx1"/>
                </a:solidFill>
              </a:rPr>
              <a:t> y no injerencia</a:t>
            </a:r>
            <a:endParaRPr lang="es-ES_tradnl" sz="1900" dirty="0">
              <a:solidFill>
                <a:schemeClr val="tx1"/>
              </a:solidFill>
              <a:highlight>
                <a:srgbClr val="FF00FF"/>
              </a:highlight>
            </a:endParaRPr>
          </a:p>
        </p:txBody>
      </p:sp>
    </p:spTree>
    <p:extLst>
      <p:ext uri="{BB962C8B-B14F-4D97-AF65-F5344CB8AC3E}">
        <p14:creationId xmlns:p14="http://schemas.microsoft.com/office/powerpoint/2010/main" val="350286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s-ES" dirty="0"/>
              <a:t>Impulsar la justicia social, promover el trabajo decente</a:t>
            </a:r>
            <a:endParaRPr lang="en-GB" dirty="0"/>
          </a:p>
        </p:txBody>
      </p:sp>
      <p:sp>
        <p:nvSpPr>
          <p:cNvPr id="7" name="Slide Number Placeholder 6"/>
          <p:cNvSpPr>
            <a:spLocks noGrp="1"/>
          </p:cNvSpPr>
          <p:nvPr>
            <p:ph type="sldNum" sz="quarter" idx="12"/>
          </p:nvPr>
        </p:nvSpPr>
        <p:spPr/>
        <p:txBody>
          <a:bodyPr/>
          <a:lstStyle/>
          <a:p>
            <a:fld id="{856227C0-AD57-4F9B-BAE3-EEFB0D0EE427}" type="slidenum">
              <a:rPr lang="en-GB" smtClean="0"/>
              <a:pPr/>
              <a:t>11</a:t>
            </a:fld>
            <a:endParaRPr lang="en-GB"/>
          </a:p>
        </p:txBody>
      </p:sp>
      <p:sp>
        <p:nvSpPr>
          <p:cNvPr id="11" name="Rectangle: Rounded Corners 12">
            <a:extLst>
              <a:ext uri="{FF2B5EF4-FFF2-40B4-BE49-F238E27FC236}">
                <a16:creationId xmlns:a16="http://schemas.microsoft.com/office/drawing/2014/main" id="{CBA253EC-F093-9F42-57D0-DE425E217FED}"/>
              </a:ext>
            </a:extLst>
          </p:cNvPr>
          <p:cNvSpPr/>
          <p:nvPr/>
        </p:nvSpPr>
        <p:spPr>
          <a:xfrm>
            <a:off x="490538" y="3217346"/>
            <a:ext cx="3345179" cy="57691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solidFill>
                  <a:schemeClr val="tx1"/>
                </a:solidFill>
              </a:rPr>
              <a:t>Todos los </a:t>
            </a:r>
            <a:r>
              <a:rPr lang="es-ES_tradnl" b="1" dirty="0">
                <a:solidFill>
                  <a:schemeClr val="tx1"/>
                </a:solidFill>
              </a:rPr>
              <a:t>trabajadores</a:t>
            </a:r>
            <a:r>
              <a:rPr lang="es-ES_tradnl" dirty="0">
                <a:solidFill>
                  <a:schemeClr val="tx1"/>
                </a:solidFill>
              </a:rPr>
              <a:t> y </a:t>
            </a:r>
            <a:r>
              <a:rPr lang="es-ES_tradnl" b="1" dirty="0">
                <a:solidFill>
                  <a:schemeClr val="tx1"/>
                </a:solidFill>
              </a:rPr>
              <a:t>empleadores</a:t>
            </a:r>
            <a:r>
              <a:rPr lang="es-ES_tradnl" dirty="0">
                <a:solidFill>
                  <a:schemeClr val="tx1"/>
                </a:solidFill>
              </a:rPr>
              <a:t> </a:t>
            </a:r>
          </a:p>
        </p:txBody>
      </p:sp>
      <p:sp>
        <p:nvSpPr>
          <p:cNvPr id="12" name="Rectangle: Rounded Corners 14">
            <a:extLst>
              <a:ext uri="{FF2B5EF4-FFF2-40B4-BE49-F238E27FC236}">
                <a16:creationId xmlns:a16="http://schemas.microsoft.com/office/drawing/2014/main" id="{2D974FD7-CC72-A061-C4C5-C7FD26D9F563}"/>
              </a:ext>
            </a:extLst>
          </p:cNvPr>
          <p:cNvSpPr/>
          <p:nvPr/>
        </p:nvSpPr>
        <p:spPr>
          <a:xfrm>
            <a:off x="497837" y="2369225"/>
            <a:ext cx="3345179" cy="714865"/>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i="1" dirty="0">
                <a:solidFill>
                  <a:schemeClr val="tx1"/>
                </a:solidFill>
              </a:rPr>
              <a:t>Sin ninguna distinción </a:t>
            </a:r>
          </a:p>
        </p:txBody>
      </p:sp>
      <p:sp>
        <p:nvSpPr>
          <p:cNvPr id="13" name="Rectangle: Rounded Corners 15">
            <a:extLst>
              <a:ext uri="{FF2B5EF4-FFF2-40B4-BE49-F238E27FC236}">
                <a16:creationId xmlns:a16="http://schemas.microsoft.com/office/drawing/2014/main" id="{46093CFF-3086-DB82-1E8E-46FA12269D01}"/>
              </a:ext>
            </a:extLst>
          </p:cNvPr>
          <p:cNvSpPr/>
          <p:nvPr/>
        </p:nvSpPr>
        <p:spPr>
          <a:xfrm>
            <a:off x="497837" y="3913149"/>
            <a:ext cx="3354023" cy="57691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solidFill>
                  <a:schemeClr val="tx1"/>
                </a:solidFill>
              </a:rPr>
              <a:t>Sectores </a:t>
            </a:r>
            <a:r>
              <a:rPr lang="es-ES_tradnl" b="1" dirty="0">
                <a:solidFill>
                  <a:schemeClr val="tx1"/>
                </a:solidFill>
              </a:rPr>
              <a:t>público</a:t>
            </a:r>
            <a:r>
              <a:rPr lang="es-ES_tradnl" dirty="0">
                <a:solidFill>
                  <a:schemeClr val="tx1"/>
                </a:solidFill>
              </a:rPr>
              <a:t> y </a:t>
            </a:r>
            <a:r>
              <a:rPr lang="es-ES_tradnl" b="1" dirty="0">
                <a:solidFill>
                  <a:schemeClr val="tx1"/>
                </a:solidFill>
              </a:rPr>
              <a:t>privado</a:t>
            </a:r>
            <a:r>
              <a:rPr lang="es-ES_tradnl" dirty="0">
                <a:solidFill>
                  <a:schemeClr val="tx1"/>
                </a:solidFill>
              </a:rPr>
              <a:t> </a:t>
            </a:r>
          </a:p>
        </p:txBody>
      </p:sp>
      <p:sp>
        <p:nvSpPr>
          <p:cNvPr id="14" name="Rectangle: Rounded Corners 17">
            <a:extLst>
              <a:ext uri="{FF2B5EF4-FFF2-40B4-BE49-F238E27FC236}">
                <a16:creationId xmlns:a16="http://schemas.microsoft.com/office/drawing/2014/main" id="{6427978D-06AC-92DB-6220-09DF0D47848B}"/>
              </a:ext>
            </a:extLst>
          </p:cNvPr>
          <p:cNvSpPr/>
          <p:nvPr/>
        </p:nvSpPr>
        <p:spPr>
          <a:xfrm>
            <a:off x="497837" y="4629301"/>
            <a:ext cx="3354023" cy="57691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solidFill>
                  <a:schemeClr val="tx1"/>
                </a:solidFill>
              </a:rPr>
              <a:t>Trabajadores </a:t>
            </a:r>
            <a:r>
              <a:rPr lang="es-ES_tradnl" b="1" dirty="0">
                <a:solidFill>
                  <a:schemeClr val="tx1"/>
                </a:solidFill>
              </a:rPr>
              <a:t>formales</a:t>
            </a:r>
            <a:r>
              <a:rPr lang="es-ES_tradnl" dirty="0">
                <a:solidFill>
                  <a:schemeClr val="tx1"/>
                </a:solidFill>
              </a:rPr>
              <a:t> e </a:t>
            </a:r>
            <a:r>
              <a:rPr lang="es-ES_tradnl" b="1" dirty="0">
                <a:solidFill>
                  <a:schemeClr val="tx1"/>
                </a:solidFill>
              </a:rPr>
              <a:t>informales</a:t>
            </a:r>
            <a:r>
              <a:rPr lang="es-ES_tradnl" dirty="0">
                <a:solidFill>
                  <a:schemeClr val="tx1"/>
                </a:solidFill>
              </a:rPr>
              <a:t> </a:t>
            </a:r>
          </a:p>
        </p:txBody>
      </p:sp>
      <p:sp>
        <p:nvSpPr>
          <p:cNvPr id="15" name="Rectangle: Rounded Corners 18">
            <a:extLst>
              <a:ext uri="{FF2B5EF4-FFF2-40B4-BE49-F238E27FC236}">
                <a16:creationId xmlns:a16="http://schemas.microsoft.com/office/drawing/2014/main" id="{49491C7F-D311-1E6C-D687-E7440E1B1C60}"/>
              </a:ext>
            </a:extLst>
          </p:cNvPr>
          <p:cNvSpPr/>
          <p:nvPr/>
        </p:nvSpPr>
        <p:spPr>
          <a:xfrm>
            <a:off x="497837" y="5345453"/>
            <a:ext cx="3354023" cy="76940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S_tradnl" dirty="0">
                <a:solidFill>
                  <a:schemeClr val="bg1"/>
                </a:solidFill>
              </a:rPr>
              <a:t>Posibles excepciones:</a:t>
            </a:r>
            <a:endParaRPr lang="es-ES_tradnl" dirty="0">
              <a:solidFill>
                <a:schemeClr val="bg1"/>
              </a:solidFill>
              <a:highlight>
                <a:srgbClr val="FF00FF"/>
              </a:highlight>
            </a:endParaRPr>
          </a:p>
          <a:p>
            <a:pPr algn="ctr"/>
            <a:r>
              <a:rPr lang="es-ES_tradnl" b="1" dirty="0">
                <a:solidFill>
                  <a:schemeClr val="bg1"/>
                </a:solidFill>
              </a:rPr>
              <a:t>fuerzas armadas </a:t>
            </a:r>
            <a:r>
              <a:rPr lang="es-ES_tradnl" dirty="0">
                <a:solidFill>
                  <a:schemeClr val="bg1"/>
                </a:solidFill>
              </a:rPr>
              <a:t>y </a:t>
            </a:r>
            <a:r>
              <a:rPr lang="es-ES_tradnl" b="1" dirty="0">
                <a:solidFill>
                  <a:schemeClr val="bg1"/>
                </a:solidFill>
              </a:rPr>
              <a:t>policía</a:t>
            </a:r>
            <a:endParaRPr lang="es-ES_tradnl" b="1" dirty="0">
              <a:solidFill>
                <a:schemeClr val="bg1"/>
              </a:solidFill>
              <a:highlight>
                <a:srgbClr val="FF00FF"/>
              </a:highlight>
            </a:endParaRPr>
          </a:p>
        </p:txBody>
      </p:sp>
      <p:sp>
        <p:nvSpPr>
          <p:cNvPr id="16" name="Title 6">
            <a:extLst>
              <a:ext uri="{FF2B5EF4-FFF2-40B4-BE49-F238E27FC236}">
                <a16:creationId xmlns:a16="http://schemas.microsoft.com/office/drawing/2014/main" id="{15DFA8AF-61FB-7CC3-6457-2F86F851C9DC}"/>
              </a:ext>
            </a:extLst>
          </p:cNvPr>
          <p:cNvSpPr>
            <a:spLocks noGrp="1"/>
          </p:cNvSpPr>
          <p:nvPr>
            <p:ph type="title"/>
          </p:nvPr>
        </p:nvSpPr>
        <p:spPr>
          <a:xfrm>
            <a:off x="490538" y="1423195"/>
            <a:ext cx="11210924" cy="720000"/>
          </a:xfrm>
        </p:spPr>
        <p:txBody>
          <a:bodyPr/>
          <a:lstStyle/>
          <a:p>
            <a:r>
              <a:rPr lang="es-ES_tradnl" u="sng" dirty="0"/>
              <a:t>Derecho de sindicación (artículo 2)</a:t>
            </a:r>
          </a:p>
        </p:txBody>
      </p:sp>
      <p:sp>
        <p:nvSpPr>
          <p:cNvPr id="17" name="Rectangle: Rounded Corners 16">
            <a:extLst>
              <a:ext uri="{FF2B5EF4-FFF2-40B4-BE49-F238E27FC236}">
                <a16:creationId xmlns:a16="http://schemas.microsoft.com/office/drawing/2014/main" id="{AA418F14-3C59-EEDC-1869-D1EBB03407A3}"/>
              </a:ext>
            </a:extLst>
          </p:cNvPr>
          <p:cNvSpPr/>
          <p:nvPr/>
        </p:nvSpPr>
        <p:spPr>
          <a:xfrm>
            <a:off x="4423410" y="2365637"/>
            <a:ext cx="3345179" cy="714865"/>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i="1" dirty="0">
                <a:solidFill>
                  <a:schemeClr val="tx1"/>
                </a:solidFill>
              </a:rPr>
              <a:t>Sin autorización previa </a:t>
            </a:r>
          </a:p>
        </p:txBody>
      </p:sp>
      <p:sp>
        <p:nvSpPr>
          <p:cNvPr id="18" name="Rectangle: Rounded Corners 19">
            <a:extLst>
              <a:ext uri="{FF2B5EF4-FFF2-40B4-BE49-F238E27FC236}">
                <a16:creationId xmlns:a16="http://schemas.microsoft.com/office/drawing/2014/main" id="{D07B0462-E80F-DF77-95AD-E2374103E40E}"/>
              </a:ext>
            </a:extLst>
          </p:cNvPr>
          <p:cNvSpPr/>
          <p:nvPr/>
        </p:nvSpPr>
        <p:spPr>
          <a:xfrm>
            <a:off x="8348983" y="2365637"/>
            <a:ext cx="3345179" cy="714865"/>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b="1" i="1" u="sng" dirty="0">
                <a:solidFill>
                  <a:schemeClr val="tx1"/>
                </a:solidFill>
              </a:rPr>
              <a:t>QUE ESTIMEN CONVENIENTES </a:t>
            </a:r>
            <a:endParaRPr lang="en-GB" b="1" i="1" u="sng" dirty="0">
              <a:solidFill>
                <a:schemeClr val="tx1"/>
              </a:solidFill>
            </a:endParaRPr>
          </a:p>
        </p:txBody>
      </p:sp>
      <p:sp>
        <p:nvSpPr>
          <p:cNvPr id="19" name="Rectangle: Rounded Corners 20">
            <a:extLst>
              <a:ext uri="{FF2B5EF4-FFF2-40B4-BE49-F238E27FC236}">
                <a16:creationId xmlns:a16="http://schemas.microsoft.com/office/drawing/2014/main" id="{290FAC32-CF07-D51E-7775-A42BD4532CAB}"/>
              </a:ext>
            </a:extLst>
          </p:cNvPr>
          <p:cNvSpPr/>
          <p:nvPr/>
        </p:nvSpPr>
        <p:spPr>
          <a:xfrm>
            <a:off x="4423410" y="3196998"/>
            <a:ext cx="3345179" cy="57691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solidFill>
                  <a:schemeClr val="tx1"/>
                </a:solidFill>
              </a:rPr>
              <a:t>Registro</a:t>
            </a:r>
          </a:p>
        </p:txBody>
      </p:sp>
      <p:sp>
        <p:nvSpPr>
          <p:cNvPr id="20" name="Rectangle: Rounded Corners 22">
            <a:extLst>
              <a:ext uri="{FF2B5EF4-FFF2-40B4-BE49-F238E27FC236}">
                <a16:creationId xmlns:a16="http://schemas.microsoft.com/office/drawing/2014/main" id="{BC3EB6D0-3FFF-DC98-12A0-7B8A1DE430FE}"/>
              </a:ext>
            </a:extLst>
          </p:cNvPr>
          <p:cNvSpPr/>
          <p:nvPr/>
        </p:nvSpPr>
        <p:spPr>
          <a:xfrm>
            <a:off x="8356283" y="3193150"/>
            <a:ext cx="3345179" cy="57691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solidFill>
                  <a:schemeClr val="tx1"/>
                </a:solidFill>
              </a:rPr>
              <a:t>Estructura</a:t>
            </a:r>
            <a:r>
              <a:rPr lang="es-ES_tradnl" dirty="0">
                <a:solidFill>
                  <a:schemeClr val="tx1"/>
                </a:solidFill>
              </a:rPr>
              <a:t> y </a:t>
            </a:r>
            <a:r>
              <a:rPr lang="es-ES_tradnl" b="1" dirty="0">
                <a:solidFill>
                  <a:schemeClr val="tx1"/>
                </a:solidFill>
              </a:rPr>
              <a:t>composición</a:t>
            </a:r>
            <a:endParaRPr lang="es-ES_tradnl" b="1" dirty="0">
              <a:solidFill>
                <a:schemeClr val="tx1"/>
              </a:solidFill>
              <a:highlight>
                <a:srgbClr val="FF00FF"/>
              </a:highlight>
            </a:endParaRPr>
          </a:p>
        </p:txBody>
      </p:sp>
      <p:sp>
        <p:nvSpPr>
          <p:cNvPr id="21" name="Rectangle: Rounded Corners 23">
            <a:extLst>
              <a:ext uri="{FF2B5EF4-FFF2-40B4-BE49-F238E27FC236}">
                <a16:creationId xmlns:a16="http://schemas.microsoft.com/office/drawing/2014/main" id="{B50605AA-660C-6FE5-3C94-8A478BFCAD6E}"/>
              </a:ext>
            </a:extLst>
          </p:cNvPr>
          <p:cNvSpPr/>
          <p:nvPr/>
        </p:nvSpPr>
        <p:spPr>
          <a:xfrm>
            <a:off x="8356283" y="3913150"/>
            <a:ext cx="3345179" cy="57691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solidFill>
                  <a:schemeClr val="tx1"/>
                </a:solidFill>
              </a:rPr>
              <a:t>Varias organizaciones</a:t>
            </a:r>
            <a:endParaRPr lang="es-ES_tradnl" b="1" dirty="0">
              <a:solidFill>
                <a:schemeClr val="tx1"/>
              </a:solidFill>
              <a:highlight>
                <a:srgbClr val="FF00FF"/>
              </a:highlight>
            </a:endParaRPr>
          </a:p>
        </p:txBody>
      </p:sp>
      <p:sp>
        <p:nvSpPr>
          <p:cNvPr id="22" name="Content Placeholder 2">
            <a:extLst>
              <a:ext uri="{FF2B5EF4-FFF2-40B4-BE49-F238E27FC236}">
                <a16:creationId xmlns:a16="http://schemas.microsoft.com/office/drawing/2014/main" id="{38087D8A-AE64-7523-3DF1-95373BE2AFBD}"/>
              </a:ext>
            </a:extLst>
          </p:cNvPr>
          <p:cNvSpPr txBox="1">
            <a:spLocks/>
          </p:cNvSpPr>
          <p:nvPr/>
        </p:nvSpPr>
        <p:spPr>
          <a:xfrm>
            <a:off x="490538" y="1895496"/>
            <a:ext cx="9878289" cy="470141"/>
          </a:xfrm>
          <a:prstGeom prst="rect">
            <a:avLst/>
          </a:prstGeom>
        </p:spPr>
        <p:txBody>
          <a:bodyPr vert="horz" lIns="0" tIns="0" rIns="0" bIns="0" rtlCol="0">
            <a:noAutofit/>
          </a:bodyPr>
          <a:lst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r>
              <a:rPr lang="es-ES_tradnl" dirty="0"/>
              <a:t>Derecho de los trabajadores y empleadores a constituir o afiliarse a organizaciones:  </a:t>
            </a:r>
          </a:p>
        </p:txBody>
      </p:sp>
      <p:sp>
        <p:nvSpPr>
          <p:cNvPr id="2" name="Rectangle: Rounded Corners 20">
            <a:extLst>
              <a:ext uri="{FF2B5EF4-FFF2-40B4-BE49-F238E27FC236}">
                <a16:creationId xmlns:a16="http://schemas.microsoft.com/office/drawing/2014/main" id="{52954E3F-4757-4597-5F67-E389FB9D3B12}"/>
              </a:ext>
            </a:extLst>
          </p:cNvPr>
          <p:cNvSpPr/>
          <p:nvPr/>
        </p:nvSpPr>
        <p:spPr>
          <a:xfrm>
            <a:off x="4548100" y="5206215"/>
            <a:ext cx="7339100" cy="90864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solidFill>
                  <a:schemeClr val="tx1"/>
                </a:solidFill>
              </a:rPr>
              <a:t>Para fomentar y defender los intereses de sus miembros  </a:t>
            </a:r>
          </a:p>
        </p:txBody>
      </p:sp>
    </p:spTree>
    <p:extLst>
      <p:ext uri="{BB962C8B-B14F-4D97-AF65-F5344CB8AC3E}">
        <p14:creationId xmlns:p14="http://schemas.microsoft.com/office/powerpoint/2010/main" val="217507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7" grpId="0" animBg="1"/>
      <p:bldP spid="18" grpId="0" animBg="1"/>
      <p:bldP spid="19" grpId="0" animBg="1"/>
      <p:bldP spid="20" grpId="0" animBg="1"/>
      <p:bldP spid="21" grpId="0" animBg="1"/>
      <p:bldP spid="22" grpId="0" build="p"/>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0538" y="2137074"/>
            <a:ext cx="7040469" cy="3832881"/>
          </a:xfrm>
        </p:spPr>
        <p:txBody>
          <a:bodyPr/>
          <a:lstStyle/>
          <a:p>
            <a:pPr>
              <a:spcAft>
                <a:spcPts val="0"/>
              </a:spcAft>
            </a:pPr>
            <a:r>
              <a:rPr lang="es-ES_tradnl" sz="2000" dirty="0">
                <a:latin typeface="Calibri" panose="020F0502020204030204" pitchFamily="34" charset="0"/>
                <a:ea typeface="Calibri" panose="020F0502020204030204" pitchFamily="34" charset="0"/>
              </a:rPr>
              <a:t>P</a:t>
            </a:r>
            <a:r>
              <a:rPr lang="es-ES_tradnl" sz="2000" b="1" dirty="0">
                <a:effectLst/>
                <a:latin typeface="Calibri" panose="020F0502020204030204" pitchFamily="34" charset="0"/>
                <a:ea typeface="Calibri" panose="020F0502020204030204" pitchFamily="34" charset="0"/>
              </a:rPr>
              <a:t>luralismo de las organizaciones</a:t>
            </a:r>
            <a:r>
              <a:rPr lang="es-ES_tradnl" sz="2000" dirty="0">
                <a:effectLst/>
              </a:rPr>
              <a:t> </a:t>
            </a:r>
            <a:endParaRPr lang="es-ES_tradnl" sz="2000" dirty="0"/>
          </a:p>
          <a:p>
            <a:pPr lvl="2"/>
            <a:r>
              <a:rPr lang="es-ES_tradnl" sz="2000" dirty="0"/>
              <a:t>Derecho de </a:t>
            </a:r>
            <a:r>
              <a:rPr lang="es-ES_tradnl" sz="2000" b="1" dirty="0"/>
              <a:t>cambiar</a:t>
            </a:r>
            <a:r>
              <a:rPr lang="es-ES_tradnl" sz="2000" dirty="0"/>
              <a:t> o constituir</a:t>
            </a:r>
            <a:r>
              <a:rPr lang="es-ES_tradnl" sz="2000" b="1" dirty="0"/>
              <a:t> nuevos sindicatos</a:t>
            </a:r>
            <a:r>
              <a:rPr lang="es-ES_tradnl" sz="2000" dirty="0"/>
              <a:t> </a:t>
            </a:r>
          </a:p>
          <a:p>
            <a:pPr lvl="2">
              <a:spcAft>
                <a:spcPts val="1000"/>
              </a:spcAft>
            </a:pPr>
            <a:r>
              <a:rPr lang="es-ES_tradnl" sz="2000" dirty="0"/>
              <a:t>Tanto por motivos de independencia, eficacia o afinidad ideológica </a:t>
            </a:r>
          </a:p>
          <a:p>
            <a:pPr marL="0" lvl="2" indent="0">
              <a:buNone/>
            </a:pPr>
            <a:r>
              <a:rPr lang="es-ES_tradnl" sz="2000" b="1" dirty="0">
                <a:solidFill>
                  <a:schemeClr val="accent2"/>
                </a:solidFill>
                <a:effectLst/>
                <a:latin typeface="Calibri" panose="020F0502020204030204" pitchFamily="34" charset="0"/>
                <a:ea typeface="Calibri" panose="020F0502020204030204" pitchFamily="34" charset="0"/>
              </a:rPr>
              <a:t>Favoritismo o discriminación frente a determinadas organizaciones</a:t>
            </a:r>
            <a:r>
              <a:rPr lang="es-ES_tradnl" sz="2000" dirty="0">
                <a:solidFill>
                  <a:schemeClr val="accent2"/>
                </a:solidFill>
                <a:effectLst/>
              </a:rPr>
              <a:t> </a:t>
            </a:r>
          </a:p>
          <a:p>
            <a:pPr lvl="2"/>
            <a:r>
              <a:rPr lang="es-ES_tradnl" sz="2000" b="1" dirty="0"/>
              <a:t>Autoridades</a:t>
            </a:r>
            <a:r>
              <a:rPr lang="es-ES_tradnl" sz="2000" dirty="0"/>
              <a:t> y </a:t>
            </a:r>
            <a:r>
              <a:rPr lang="es-ES_tradnl" sz="2000" b="1" dirty="0"/>
              <a:t>empleadores</a:t>
            </a:r>
            <a:r>
              <a:rPr lang="es-ES_tradnl" sz="2000" dirty="0"/>
              <a:t> deben evitar toda discriminación, especialmente en cuanto al </a:t>
            </a:r>
            <a:r>
              <a:rPr lang="es-ES_tradnl" sz="2000" b="1" dirty="0"/>
              <a:t>reconocimiento de dirigentes</a:t>
            </a:r>
            <a:r>
              <a:rPr lang="es-ES_tradnl" sz="2000" dirty="0"/>
              <a:t> para fines de sus actividades legítimas</a:t>
            </a:r>
          </a:p>
          <a:p>
            <a:pPr lvl="2"/>
            <a:endParaRPr lang="es-ES_tradnl" sz="1550" dirty="0"/>
          </a:p>
          <a:p>
            <a:pPr lvl="2"/>
            <a:endParaRPr lang="es-ES_tradnl" sz="1550" dirty="0"/>
          </a:p>
          <a:p>
            <a:pPr marL="0" lvl="2" indent="0">
              <a:buNone/>
            </a:pPr>
            <a:endParaRPr lang="es-ES_tradnl" sz="1550" dirty="0">
              <a:solidFill>
                <a:schemeClr val="accent2"/>
              </a:solidFill>
            </a:endParaRPr>
          </a:p>
        </p:txBody>
      </p:sp>
      <p:sp>
        <p:nvSpPr>
          <p:cNvPr id="5" name="Date Placeholder 4"/>
          <p:cNvSpPr>
            <a:spLocks noGrp="1"/>
          </p:cNvSpPr>
          <p:nvPr>
            <p:ph type="dt" sz="half" idx="10"/>
          </p:nvPr>
        </p:nvSpPr>
        <p:spPr/>
        <p:txBody>
          <a:bodyPr/>
          <a:lstStyle/>
          <a:p>
            <a:r>
              <a:rPr lang="en-GB" dirty="0"/>
              <a:t>Date: Monday / 01 / October / 2019</a:t>
            </a:r>
          </a:p>
        </p:txBody>
      </p:sp>
      <p:sp>
        <p:nvSpPr>
          <p:cNvPr id="6" name="Footer Placeholder 5"/>
          <p:cNvSpPr>
            <a:spLocks noGrp="1"/>
          </p:cNvSpPr>
          <p:nvPr>
            <p:ph type="ftr" sz="quarter" idx="11"/>
          </p:nvPr>
        </p:nvSpPr>
        <p:spPr/>
        <p:txBody>
          <a:bodyPr/>
          <a:lstStyle/>
          <a:p>
            <a:r>
              <a:rPr lang="es-ES" dirty="0"/>
              <a:t>Impulsar la justicia social, promover el trabajo decente</a:t>
            </a:r>
            <a:endParaRPr lang="en-GB" dirty="0"/>
          </a:p>
        </p:txBody>
      </p:sp>
      <p:sp>
        <p:nvSpPr>
          <p:cNvPr id="7" name="Slide Number Placeholder 6"/>
          <p:cNvSpPr>
            <a:spLocks noGrp="1"/>
          </p:cNvSpPr>
          <p:nvPr>
            <p:ph type="sldNum" sz="quarter" idx="12"/>
          </p:nvPr>
        </p:nvSpPr>
        <p:spPr/>
        <p:txBody>
          <a:bodyPr/>
          <a:lstStyle/>
          <a:p>
            <a:fld id="{856227C0-AD57-4F9B-BAE3-EEFB0D0EE427}" type="slidenum">
              <a:rPr lang="en-GB" smtClean="0"/>
              <a:pPr/>
              <a:t>12</a:t>
            </a:fld>
            <a:endParaRPr lang="en-GB"/>
          </a:p>
        </p:txBody>
      </p:sp>
      <p:sp>
        <p:nvSpPr>
          <p:cNvPr id="4" name="TextBox 3">
            <a:extLst>
              <a:ext uri="{FF2B5EF4-FFF2-40B4-BE49-F238E27FC236}">
                <a16:creationId xmlns:a16="http://schemas.microsoft.com/office/drawing/2014/main" id="{A6029D18-EE64-F2CC-04EF-1D1E05C77E66}"/>
              </a:ext>
            </a:extLst>
          </p:cNvPr>
          <p:cNvSpPr txBox="1"/>
          <p:nvPr/>
        </p:nvSpPr>
        <p:spPr>
          <a:xfrm>
            <a:off x="84667" y="1642533"/>
            <a:ext cx="184731" cy="369332"/>
          </a:xfrm>
          <a:prstGeom prst="rect">
            <a:avLst/>
          </a:prstGeom>
          <a:noFill/>
        </p:spPr>
        <p:txBody>
          <a:bodyPr wrap="none" rtlCol="0">
            <a:spAutoFit/>
          </a:bodyPr>
          <a:lstStyle/>
          <a:p>
            <a:endParaRPr lang="en-CH" dirty="0"/>
          </a:p>
        </p:txBody>
      </p:sp>
      <p:sp>
        <p:nvSpPr>
          <p:cNvPr id="9" name="Title 8">
            <a:extLst>
              <a:ext uri="{FF2B5EF4-FFF2-40B4-BE49-F238E27FC236}">
                <a16:creationId xmlns:a16="http://schemas.microsoft.com/office/drawing/2014/main" id="{1F5CEC41-5FDD-C77A-AA54-C5C1BCACD3BE}"/>
              </a:ext>
            </a:extLst>
          </p:cNvPr>
          <p:cNvSpPr>
            <a:spLocks noGrp="1"/>
          </p:cNvSpPr>
          <p:nvPr>
            <p:ph type="title"/>
          </p:nvPr>
        </p:nvSpPr>
        <p:spPr/>
        <p:txBody>
          <a:bodyPr/>
          <a:lstStyle/>
          <a:p>
            <a:r>
              <a:rPr lang="es-ES_tradnl" sz="2000" dirty="0"/>
              <a:t>Derecho de los trabajadores y empleadores a constituir o afiliarse a las organizaciones que estimen convenientes </a:t>
            </a:r>
          </a:p>
        </p:txBody>
      </p:sp>
      <p:sp>
        <p:nvSpPr>
          <p:cNvPr id="12" name="TextBox 11">
            <a:extLst>
              <a:ext uri="{FF2B5EF4-FFF2-40B4-BE49-F238E27FC236}">
                <a16:creationId xmlns:a16="http://schemas.microsoft.com/office/drawing/2014/main" id="{ECCF8E55-9A53-51EF-ED52-18EFC4453119}"/>
              </a:ext>
            </a:extLst>
          </p:cNvPr>
          <p:cNvSpPr txBox="1"/>
          <p:nvPr/>
        </p:nvSpPr>
        <p:spPr>
          <a:xfrm>
            <a:off x="9110133" y="2861733"/>
            <a:ext cx="2591329" cy="1524000"/>
          </a:xfrm>
          <a:prstGeom prst="rect">
            <a:avLst/>
          </a:prstGeom>
          <a:noFill/>
        </p:spPr>
        <p:txBody>
          <a:bodyPr wrap="square" rtlCol="0">
            <a:spAutoFit/>
          </a:bodyPr>
          <a:lstStyle/>
          <a:p>
            <a:endParaRPr lang="en-CH" dirty="0"/>
          </a:p>
        </p:txBody>
      </p:sp>
      <p:sp>
        <p:nvSpPr>
          <p:cNvPr id="13" name="Round Diagonal Corner of Rectangle 12">
            <a:extLst>
              <a:ext uri="{FF2B5EF4-FFF2-40B4-BE49-F238E27FC236}">
                <a16:creationId xmlns:a16="http://schemas.microsoft.com/office/drawing/2014/main" id="{B42C5321-8695-1FA0-E2DA-F639A3152842}"/>
              </a:ext>
            </a:extLst>
          </p:cNvPr>
          <p:cNvSpPr/>
          <p:nvPr/>
        </p:nvSpPr>
        <p:spPr>
          <a:xfrm>
            <a:off x="7752147" y="3724165"/>
            <a:ext cx="3949315" cy="1524000"/>
          </a:xfrm>
          <a:prstGeom prst="round2Diag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ES_tradnl" sz="1600" b="1" u="sng" dirty="0">
                <a:solidFill>
                  <a:schemeClr val="bg1"/>
                </a:solidFill>
              </a:rPr>
              <a:t>CLS - Ejemplo (Camerún)</a:t>
            </a:r>
            <a:endParaRPr lang="en-GB" sz="1600" b="1" u="sng" dirty="0">
              <a:solidFill>
                <a:schemeClr val="bg1"/>
              </a:solidFill>
            </a:endParaRPr>
          </a:p>
          <a:p>
            <a:r>
              <a:rPr lang="es-ES_tradnl" sz="1600" b="1" dirty="0">
                <a:solidFill>
                  <a:schemeClr val="bg1"/>
                </a:solidFill>
              </a:rPr>
              <a:t>Campaña de represión </a:t>
            </a:r>
            <a:r>
              <a:rPr lang="es-ES_tradnl" sz="1600" dirty="0">
                <a:solidFill>
                  <a:schemeClr val="bg1"/>
                </a:solidFill>
              </a:rPr>
              <a:t>y restricción de las libertades sindicales en beneficio de una organización sindical por parte del empleador = </a:t>
            </a:r>
            <a:r>
              <a:rPr lang="es-ES_tradnl" sz="1600" b="1" dirty="0">
                <a:solidFill>
                  <a:schemeClr val="bg1"/>
                </a:solidFill>
              </a:rPr>
              <a:t>discriminación</a:t>
            </a:r>
          </a:p>
        </p:txBody>
      </p:sp>
    </p:spTree>
    <p:extLst>
      <p:ext uri="{BB962C8B-B14F-4D97-AF65-F5344CB8AC3E}">
        <p14:creationId xmlns:p14="http://schemas.microsoft.com/office/powerpoint/2010/main" val="2902446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67E50E-C0A3-2F84-FA65-79664BF6C399}"/>
              </a:ext>
            </a:extLst>
          </p:cNvPr>
          <p:cNvSpPr>
            <a:spLocks noGrp="1"/>
          </p:cNvSpPr>
          <p:nvPr>
            <p:ph sz="half" idx="1"/>
          </p:nvPr>
        </p:nvSpPr>
        <p:spPr>
          <a:xfrm>
            <a:off x="490537" y="1450735"/>
            <a:ext cx="6919255" cy="4604180"/>
          </a:xfrm>
        </p:spPr>
        <p:txBody>
          <a:bodyPr/>
          <a:lstStyle/>
          <a:p>
            <a:pPr marL="0" lvl="2" indent="0">
              <a:buNone/>
            </a:pPr>
            <a:r>
              <a:rPr lang="es-ES_tradnl" sz="2000" b="1" dirty="0">
                <a:solidFill>
                  <a:schemeClr val="accent2"/>
                </a:solidFill>
                <a:effectLst/>
                <a:latin typeface="Calibri" panose="020F0502020204030204" pitchFamily="34" charset="0"/>
                <a:ea typeface="Calibri" panose="020F0502020204030204" pitchFamily="34" charset="0"/>
              </a:rPr>
              <a:t>Privilegios admisibles a favor de las organizaciones más representativas</a:t>
            </a:r>
            <a:r>
              <a:rPr lang="es-ES_tradnl" sz="2000" dirty="0">
                <a:solidFill>
                  <a:schemeClr val="accent2"/>
                </a:solidFill>
                <a:effectLst/>
              </a:rPr>
              <a:t>  </a:t>
            </a:r>
          </a:p>
          <a:p>
            <a:pPr marL="0" lvl="2" indent="0">
              <a:buNone/>
            </a:pPr>
            <a:endParaRPr lang="es-ES_tradnl" sz="800" dirty="0">
              <a:solidFill>
                <a:schemeClr val="accent2"/>
              </a:solidFill>
              <a:effectLst/>
            </a:endParaRPr>
          </a:p>
          <a:p>
            <a:pPr lvl="2"/>
            <a:r>
              <a:rPr lang="es-ES_tradnl" sz="1800" dirty="0"/>
              <a:t>Solo si la determinación de representatividad se basa en </a:t>
            </a:r>
            <a:r>
              <a:rPr lang="es-ES_tradnl" sz="1800" b="1" dirty="0"/>
              <a:t>criterios</a:t>
            </a:r>
            <a:r>
              <a:rPr lang="es-ES_tradnl" sz="1800" dirty="0"/>
              <a:t> objetivos, establecidos de antemano y precisos </a:t>
            </a:r>
          </a:p>
          <a:p>
            <a:pPr lvl="2"/>
            <a:endParaRPr lang="es-ES_tradnl" sz="1400" dirty="0"/>
          </a:p>
          <a:p>
            <a:pPr lvl="2"/>
            <a:r>
              <a:rPr lang="es-ES_tradnl" sz="1800" dirty="0"/>
              <a:t>Se limiten al reconocimiento de </a:t>
            </a:r>
            <a:r>
              <a:rPr lang="es-ES_tradnl" sz="1800" b="1" dirty="0"/>
              <a:t>ciertos derechos preferenciales</a:t>
            </a:r>
          </a:p>
          <a:p>
            <a:pPr lvl="2"/>
            <a:endParaRPr lang="es-ES_tradnl" sz="1400" dirty="0"/>
          </a:p>
          <a:p>
            <a:pPr lvl="2"/>
            <a:r>
              <a:rPr lang="es-ES_tradnl" sz="1800" b="1" dirty="0"/>
              <a:t>No deben influir </a:t>
            </a:r>
            <a:r>
              <a:rPr lang="es-ES_tradnl" sz="1800" dirty="0"/>
              <a:t>indebidamente la elección de organizaciones por los trabajadores</a:t>
            </a:r>
          </a:p>
          <a:p>
            <a:pPr lvl="2"/>
            <a:endParaRPr lang="es-ES_tradnl" sz="1400" dirty="0"/>
          </a:p>
          <a:p>
            <a:pPr lvl="2"/>
            <a:r>
              <a:rPr lang="es-ES_tradnl" sz="1800" dirty="0"/>
              <a:t>No significan la prohibición de existencia de </a:t>
            </a:r>
            <a:r>
              <a:rPr lang="es-ES_tradnl" sz="1800" b="1" dirty="0"/>
              <a:t>otros sindicatos</a:t>
            </a:r>
            <a:r>
              <a:rPr lang="es-ES_tradnl" sz="1800" dirty="0"/>
              <a:t> y no deben afectar los derechos de las organizaciones minoritarias</a:t>
            </a:r>
          </a:p>
          <a:p>
            <a:endParaRPr lang="en-GB" dirty="0"/>
          </a:p>
        </p:txBody>
      </p:sp>
      <p:sp>
        <p:nvSpPr>
          <p:cNvPr id="5" name="Date Placeholder 4">
            <a:extLst>
              <a:ext uri="{FF2B5EF4-FFF2-40B4-BE49-F238E27FC236}">
                <a16:creationId xmlns:a16="http://schemas.microsoft.com/office/drawing/2014/main" id="{F659F297-6E3D-C7B9-B0C7-E2F0D0CE22A1}"/>
              </a:ext>
            </a:extLst>
          </p:cNvPr>
          <p:cNvSpPr>
            <a:spLocks noGrp="1"/>
          </p:cNvSpPr>
          <p:nvPr>
            <p:ph type="dt" sz="half" idx="10"/>
          </p:nvPr>
        </p:nvSpPr>
        <p:spPr/>
        <p:txBody>
          <a:bodyPr/>
          <a:lstStyle/>
          <a:p>
            <a:r>
              <a:rPr lang="en-GB"/>
              <a:t>Date: Monday / 01 / October / 2019</a:t>
            </a:r>
          </a:p>
        </p:txBody>
      </p:sp>
      <p:sp>
        <p:nvSpPr>
          <p:cNvPr id="6" name="Footer Placeholder 5">
            <a:extLst>
              <a:ext uri="{FF2B5EF4-FFF2-40B4-BE49-F238E27FC236}">
                <a16:creationId xmlns:a16="http://schemas.microsoft.com/office/drawing/2014/main" id="{80A7A1B0-C721-E8ED-B5AF-862823710B28}"/>
              </a:ext>
            </a:extLst>
          </p:cNvPr>
          <p:cNvSpPr>
            <a:spLocks noGrp="1"/>
          </p:cNvSpPr>
          <p:nvPr>
            <p:ph type="ftr" sz="quarter" idx="11"/>
          </p:nvPr>
        </p:nvSpPr>
        <p:spPr/>
        <p:txBody>
          <a:bodyPr/>
          <a:lstStyle/>
          <a:p>
            <a:r>
              <a:rPr lang="es-ES"/>
              <a:t>Impulsar la justicia social, promover el trabajo decente</a:t>
            </a:r>
            <a:endParaRPr lang="en-GB" dirty="0"/>
          </a:p>
        </p:txBody>
      </p:sp>
      <p:sp>
        <p:nvSpPr>
          <p:cNvPr id="7" name="Slide Number Placeholder 6">
            <a:extLst>
              <a:ext uri="{FF2B5EF4-FFF2-40B4-BE49-F238E27FC236}">
                <a16:creationId xmlns:a16="http://schemas.microsoft.com/office/drawing/2014/main" id="{934F7A2C-F413-F086-270C-EAB8EFA36C11}"/>
              </a:ext>
            </a:extLst>
          </p:cNvPr>
          <p:cNvSpPr>
            <a:spLocks noGrp="1"/>
          </p:cNvSpPr>
          <p:nvPr>
            <p:ph type="sldNum" sz="quarter" idx="12"/>
          </p:nvPr>
        </p:nvSpPr>
        <p:spPr/>
        <p:txBody>
          <a:bodyPr/>
          <a:lstStyle/>
          <a:p>
            <a:fld id="{856227C0-AD57-4F9B-BAE3-EEFB0D0EE427}" type="slidenum">
              <a:rPr lang="en-GB" smtClean="0"/>
              <a:t>13</a:t>
            </a:fld>
            <a:endParaRPr lang="en-GB"/>
          </a:p>
        </p:txBody>
      </p:sp>
      <p:sp>
        <p:nvSpPr>
          <p:cNvPr id="8" name="Round Diagonal Corner of Rectangle 1">
            <a:extLst>
              <a:ext uri="{FF2B5EF4-FFF2-40B4-BE49-F238E27FC236}">
                <a16:creationId xmlns:a16="http://schemas.microsoft.com/office/drawing/2014/main" id="{3703160E-080F-FC51-92EE-206E817D44C6}"/>
              </a:ext>
            </a:extLst>
          </p:cNvPr>
          <p:cNvSpPr/>
          <p:nvPr/>
        </p:nvSpPr>
        <p:spPr>
          <a:xfrm>
            <a:off x="7752141" y="4200040"/>
            <a:ext cx="3949315" cy="1668895"/>
          </a:xfrm>
          <a:prstGeom prst="round2Diag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s-ES_tradnl" sz="1400" b="1" u="sng" dirty="0">
              <a:solidFill>
                <a:schemeClr val="bg1"/>
              </a:solidFill>
            </a:endParaRPr>
          </a:p>
          <a:p>
            <a:endParaRPr lang="es-ES_tradnl" sz="1600" b="1" dirty="0">
              <a:solidFill>
                <a:schemeClr val="bg1"/>
              </a:solidFill>
            </a:endParaRPr>
          </a:p>
          <a:p>
            <a:r>
              <a:rPr lang="es-ES_tradnl" sz="1600" b="1" u="sng" dirty="0">
                <a:solidFill>
                  <a:schemeClr val="bg1"/>
                </a:solidFill>
              </a:rPr>
              <a:t>CLS - Ejemplo (Alemania)</a:t>
            </a:r>
          </a:p>
          <a:p>
            <a:r>
              <a:rPr lang="es-ES_tradnl" sz="1600" dirty="0">
                <a:solidFill>
                  <a:schemeClr val="bg1"/>
                </a:solidFill>
              </a:rPr>
              <a:t>Organizaciones </a:t>
            </a:r>
            <a:r>
              <a:rPr lang="es-ES_tradnl" sz="1600" b="1" dirty="0">
                <a:solidFill>
                  <a:schemeClr val="bg1"/>
                </a:solidFill>
              </a:rPr>
              <a:t>minoritarias</a:t>
            </a:r>
            <a:r>
              <a:rPr lang="es-ES_tradnl" sz="1600" dirty="0">
                <a:solidFill>
                  <a:schemeClr val="bg1"/>
                </a:solidFill>
              </a:rPr>
              <a:t> deben poder: ampliar y defender los </a:t>
            </a:r>
            <a:r>
              <a:rPr lang="es-ES_tradnl" sz="1600" b="1" dirty="0">
                <a:solidFill>
                  <a:schemeClr val="bg1"/>
                </a:solidFill>
              </a:rPr>
              <a:t>intereses</a:t>
            </a:r>
            <a:r>
              <a:rPr lang="es-ES_tradnl" sz="1600" dirty="0">
                <a:solidFill>
                  <a:schemeClr val="bg1"/>
                </a:solidFill>
              </a:rPr>
              <a:t> de sus miembros, expresar su </a:t>
            </a:r>
            <a:r>
              <a:rPr lang="es-ES_tradnl" sz="1600" b="1" dirty="0">
                <a:solidFill>
                  <a:schemeClr val="bg1"/>
                </a:solidFill>
              </a:rPr>
              <a:t>opinión</a:t>
            </a:r>
            <a:r>
              <a:rPr lang="es-ES_tradnl" sz="1600" dirty="0">
                <a:solidFill>
                  <a:schemeClr val="bg1"/>
                </a:solidFill>
              </a:rPr>
              <a:t> en público, y </a:t>
            </a:r>
            <a:r>
              <a:rPr lang="es-ES_tradnl" sz="1600" b="1" dirty="0">
                <a:solidFill>
                  <a:schemeClr val="bg1"/>
                </a:solidFill>
              </a:rPr>
              <a:t>acceder</a:t>
            </a:r>
            <a:r>
              <a:rPr lang="es-ES_tradnl" sz="1600" dirty="0">
                <a:solidFill>
                  <a:schemeClr val="bg1"/>
                </a:solidFill>
              </a:rPr>
              <a:t> al lugar de trabajo</a:t>
            </a:r>
            <a:endParaRPr lang="en-CH" sz="1600" dirty="0">
              <a:solidFill>
                <a:schemeClr val="bg1"/>
              </a:solidFill>
            </a:endParaRPr>
          </a:p>
          <a:p>
            <a:pPr algn="ctr"/>
            <a:endParaRPr lang="en-CH" sz="1400" dirty="0">
              <a:solidFill>
                <a:schemeClr val="bg1"/>
              </a:solidFill>
            </a:endParaRPr>
          </a:p>
          <a:p>
            <a:pPr algn="ctr"/>
            <a:endParaRPr lang="en-CH" sz="1400" dirty="0">
              <a:solidFill>
                <a:schemeClr val="bg1"/>
              </a:solidFill>
            </a:endParaRPr>
          </a:p>
        </p:txBody>
      </p:sp>
      <p:sp>
        <p:nvSpPr>
          <p:cNvPr id="9" name="Round Diagonal Corner of Rectangle 13">
            <a:extLst>
              <a:ext uri="{FF2B5EF4-FFF2-40B4-BE49-F238E27FC236}">
                <a16:creationId xmlns:a16="http://schemas.microsoft.com/office/drawing/2014/main" id="{309604E5-1069-CAF6-AB11-A14706CC588E}"/>
              </a:ext>
            </a:extLst>
          </p:cNvPr>
          <p:cNvSpPr/>
          <p:nvPr/>
        </p:nvSpPr>
        <p:spPr>
          <a:xfrm>
            <a:off x="7752141" y="2014780"/>
            <a:ext cx="3949317" cy="1928590"/>
          </a:xfrm>
          <a:prstGeom prst="round2Diag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s-ES_tradnl" sz="1400" b="1" u="sng" dirty="0">
              <a:solidFill>
                <a:schemeClr val="bg1"/>
              </a:solidFill>
            </a:endParaRPr>
          </a:p>
          <a:p>
            <a:endParaRPr lang="es-ES_tradnl" sz="1600" b="1" dirty="0">
              <a:solidFill>
                <a:schemeClr val="bg1"/>
              </a:solidFill>
            </a:endParaRPr>
          </a:p>
          <a:p>
            <a:r>
              <a:rPr lang="es-ES_tradnl" sz="1600" b="1" u="sng" dirty="0">
                <a:solidFill>
                  <a:schemeClr val="bg1"/>
                </a:solidFill>
              </a:rPr>
              <a:t>CEACR - Ejemplo (</a:t>
            </a:r>
            <a:r>
              <a:rPr lang="es-ES_tradnl" sz="1600" b="1" u="sng" dirty="0" err="1">
                <a:solidFill>
                  <a:schemeClr val="bg1"/>
                </a:solidFill>
              </a:rPr>
              <a:t>Botswana</a:t>
            </a:r>
            <a:r>
              <a:rPr lang="es-ES_tradnl" sz="1600" b="1" u="sng" dirty="0">
                <a:solidFill>
                  <a:schemeClr val="bg1"/>
                </a:solidFill>
              </a:rPr>
              <a:t>)</a:t>
            </a:r>
          </a:p>
          <a:p>
            <a:r>
              <a:rPr lang="es-ES_tradnl" sz="1600" dirty="0">
                <a:solidFill>
                  <a:schemeClr val="bg1"/>
                </a:solidFill>
              </a:rPr>
              <a:t>Ejemplos de privilegios </a:t>
            </a:r>
            <a:r>
              <a:rPr lang="es-ES_tradnl" sz="1600" b="1" dirty="0">
                <a:solidFill>
                  <a:schemeClr val="bg1"/>
                </a:solidFill>
              </a:rPr>
              <a:t>inadmisibles </a:t>
            </a:r>
            <a:r>
              <a:rPr lang="es-ES_tradnl" sz="1600" dirty="0">
                <a:solidFill>
                  <a:schemeClr val="bg1"/>
                </a:solidFill>
              </a:rPr>
              <a:t>para las organizaciones más representativas exclusivamente</a:t>
            </a:r>
            <a:r>
              <a:rPr lang="es-ES_tradnl" sz="1600" b="1" dirty="0">
                <a:solidFill>
                  <a:schemeClr val="bg1"/>
                </a:solidFill>
              </a:rPr>
              <a:t> </a:t>
            </a:r>
            <a:r>
              <a:rPr lang="es-ES_tradnl" sz="1600" dirty="0">
                <a:solidFill>
                  <a:schemeClr val="bg1"/>
                </a:solidFill>
              </a:rPr>
              <a:t>en relación con: </a:t>
            </a:r>
            <a:r>
              <a:rPr lang="es-ES_tradnl" sz="1600" b="1" dirty="0">
                <a:solidFill>
                  <a:schemeClr val="bg1"/>
                </a:solidFill>
              </a:rPr>
              <a:t>acceso</a:t>
            </a:r>
            <a:r>
              <a:rPr lang="es-ES_tradnl" sz="1600" dirty="0">
                <a:solidFill>
                  <a:schemeClr val="bg1"/>
                </a:solidFill>
              </a:rPr>
              <a:t> a instalaciones, deducción de </a:t>
            </a:r>
            <a:r>
              <a:rPr lang="es-ES_tradnl" sz="1600" b="1" dirty="0">
                <a:solidFill>
                  <a:schemeClr val="bg1"/>
                </a:solidFill>
              </a:rPr>
              <a:t>cuotas sindicales</a:t>
            </a:r>
            <a:r>
              <a:rPr lang="es-ES_tradnl" sz="1600" dirty="0">
                <a:solidFill>
                  <a:schemeClr val="bg1"/>
                </a:solidFill>
              </a:rPr>
              <a:t>, y </a:t>
            </a:r>
            <a:r>
              <a:rPr lang="es-ES_tradnl" sz="1600" b="1" dirty="0">
                <a:solidFill>
                  <a:schemeClr val="bg1"/>
                </a:solidFill>
              </a:rPr>
              <a:t>reconocimiento</a:t>
            </a:r>
            <a:r>
              <a:rPr lang="es-ES_tradnl" sz="1600" dirty="0">
                <a:solidFill>
                  <a:schemeClr val="bg1"/>
                </a:solidFill>
              </a:rPr>
              <a:t> por los empleadores</a:t>
            </a:r>
            <a:endParaRPr lang="en-CH" sz="1600" dirty="0">
              <a:solidFill>
                <a:schemeClr val="bg1"/>
              </a:solidFill>
            </a:endParaRPr>
          </a:p>
          <a:p>
            <a:pPr algn="ctr"/>
            <a:endParaRPr lang="en-CH" sz="1400" dirty="0">
              <a:solidFill>
                <a:schemeClr val="bg1"/>
              </a:solidFill>
            </a:endParaRPr>
          </a:p>
          <a:p>
            <a:pPr algn="ctr"/>
            <a:endParaRPr lang="en-CH" sz="1400" dirty="0">
              <a:solidFill>
                <a:schemeClr val="bg1"/>
              </a:solidFill>
            </a:endParaRPr>
          </a:p>
        </p:txBody>
      </p:sp>
    </p:spTree>
    <p:extLst>
      <p:ext uri="{BB962C8B-B14F-4D97-AF65-F5344CB8AC3E}">
        <p14:creationId xmlns:p14="http://schemas.microsoft.com/office/powerpoint/2010/main" val="1044967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538" y="1423195"/>
            <a:ext cx="11210924" cy="562391"/>
          </a:xfrm>
        </p:spPr>
        <p:txBody>
          <a:bodyPr/>
          <a:lstStyle/>
          <a:p>
            <a:r>
              <a:rPr lang="es-ES_tradnl" sz="2000" u="sng" dirty="0"/>
              <a:t>Independencia de las organizaciones (artículo 3)</a:t>
            </a:r>
          </a:p>
        </p:txBody>
      </p:sp>
      <p:sp>
        <p:nvSpPr>
          <p:cNvPr id="3" name="Content Placeholder 2"/>
          <p:cNvSpPr>
            <a:spLocks noGrp="1"/>
          </p:cNvSpPr>
          <p:nvPr>
            <p:ph sz="half" idx="1"/>
          </p:nvPr>
        </p:nvSpPr>
        <p:spPr>
          <a:xfrm>
            <a:off x="499257" y="1798225"/>
            <a:ext cx="8245463" cy="1561018"/>
          </a:xfrm>
        </p:spPr>
        <p:txBody>
          <a:bodyPr/>
          <a:lstStyle/>
          <a:p>
            <a:pPr lvl="2"/>
            <a:r>
              <a:rPr lang="es-ES_tradnl" sz="1600" dirty="0"/>
              <a:t>Redactar sus </a:t>
            </a:r>
            <a:r>
              <a:rPr lang="es-ES_tradnl" sz="1600" b="1" dirty="0"/>
              <a:t>estatutos y reglamentos </a:t>
            </a:r>
            <a:r>
              <a:rPr lang="es-ES_tradnl" sz="1600" dirty="0"/>
              <a:t>administrativos </a:t>
            </a:r>
          </a:p>
          <a:p>
            <a:pPr lvl="2"/>
            <a:r>
              <a:rPr lang="es-ES_tradnl" sz="1600" dirty="0"/>
              <a:t>Elegir libremente sus </a:t>
            </a:r>
            <a:r>
              <a:rPr lang="es-ES_tradnl" sz="1600" b="1" dirty="0"/>
              <a:t>representantes</a:t>
            </a:r>
            <a:r>
              <a:rPr lang="es-ES_tradnl" sz="1600" dirty="0"/>
              <a:t> </a:t>
            </a:r>
          </a:p>
          <a:p>
            <a:pPr lvl="2">
              <a:spcAft>
                <a:spcPts val="400"/>
              </a:spcAft>
            </a:pPr>
            <a:r>
              <a:rPr lang="es-ES_tradnl" sz="1600" dirty="0"/>
              <a:t>Organizar su </a:t>
            </a:r>
            <a:r>
              <a:rPr lang="es-ES_tradnl" sz="1600" b="1" dirty="0"/>
              <a:t>administración y actividades</a:t>
            </a:r>
            <a:r>
              <a:rPr lang="es-ES_tradnl" sz="1600" dirty="0"/>
              <a:t> </a:t>
            </a:r>
          </a:p>
          <a:p>
            <a:pPr lvl="2">
              <a:buFont typeface="Arial" panose="020B0604020202020204" pitchFamily="34" charset="0"/>
              <a:buChar char="•"/>
            </a:pPr>
            <a:r>
              <a:rPr lang="es-ES_tradnl" sz="1600" b="1" dirty="0">
                <a:solidFill>
                  <a:srgbClr val="FF0000"/>
                </a:solidFill>
              </a:rPr>
              <a:t>Obligaciones de transparencia </a:t>
            </a:r>
            <a:r>
              <a:rPr lang="es-ES_tradnl" sz="1600" b="0" dirty="0">
                <a:solidFill>
                  <a:srgbClr val="FF0000"/>
                </a:solidFill>
              </a:rPr>
              <a:t>u otras </a:t>
            </a:r>
            <a:r>
              <a:rPr lang="es-ES_tradnl" sz="1600" b="1" dirty="0">
                <a:solidFill>
                  <a:srgbClr val="FF0000"/>
                </a:solidFill>
              </a:rPr>
              <a:t>medidas de control</a:t>
            </a:r>
            <a:r>
              <a:rPr lang="es-ES_tradnl" sz="1600" b="0" dirty="0">
                <a:solidFill>
                  <a:srgbClr val="FF0000"/>
                </a:solidFill>
              </a:rPr>
              <a:t>: solo deberían servir para </a:t>
            </a:r>
            <a:r>
              <a:rPr lang="es-ES_tradnl" sz="1600" b="1" dirty="0">
                <a:solidFill>
                  <a:srgbClr val="FF0000"/>
                </a:solidFill>
              </a:rPr>
              <a:t>prevenir</a:t>
            </a:r>
            <a:r>
              <a:rPr lang="es-ES_tradnl" sz="1600" dirty="0">
                <a:solidFill>
                  <a:srgbClr val="FF0000"/>
                </a:solidFill>
              </a:rPr>
              <a:t> abusos </a:t>
            </a:r>
            <a:r>
              <a:rPr lang="es-ES_tradnl" sz="1600" b="0" dirty="0">
                <a:solidFill>
                  <a:srgbClr val="FF0000"/>
                </a:solidFill>
              </a:rPr>
              <a:t>y </a:t>
            </a:r>
            <a:r>
              <a:rPr lang="es-ES_tradnl" sz="1600" b="1" dirty="0">
                <a:solidFill>
                  <a:srgbClr val="FF0000"/>
                </a:solidFill>
              </a:rPr>
              <a:t>proteger</a:t>
            </a:r>
            <a:r>
              <a:rPr lang="es-ES_tradnl" sz="1600" dirty="0">
                <a:solidFill>
                  <a:srgbClr val="FF0000"/>
                </a:solidFill>
              </a:rPr>
              <a:t> a los propios miembros </a:t>
            </a:r>
            <a:r>
              <a:rPr lang="es-ES_tradnl" sz="1600" b="0" dirty="0">
                <a:solidFill>
                  <a:srgbClr val="FF0000"/>
                </a:solidFill>
              </a:rPr>
              <a:t>del sindicato contra una mala gestión de sus fondos </a:t>
            </a:r>
          </a:p>
          <a:p>
            <a:pPr lvl="2"/>
            <a:endParaRPr lang="es-ES_tradnl" sz="1600" dirty="0"/>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s-ES" dirty="0"/>
              <a:t>Impulsar la justicia social, promover el trabajo decente</a:t>
            </a:r>
            <a:endParaRPr lang="en-GB" dirty="0"/>
          </a:p>
        </p:txBody>
      </p:sp>
      <p:sp>
        <p:nvSpPr>
          <p:cNvPr id="7" name="Slide Number Placeholder 6"/>
          <p:cNvSpPr>
            <a:spLocks noGrp="1"/>
          </p:cNvSpPr>
          <p:nvPr>
            <p:ph type="sldNum" sz="quarter" idx="12"/>
          </p:nvPr>
        </p:nvSpPr>
        <p:spPr/>
        <p:txBody>
          <a:bodyPr/>
          <a:lstStyle/>
          <a:p>
            <a:fld id="{856227C0-AD57-4F9B-BAE3-EEFB0D0EE427}" type="slidenum">
              <a:rPr lang="en-GB" smtClean="0"/>
              <a:pPr/>
              <a:t>14</a:t>
            </a:fld>
            <a:endParaRPr lang="en-GB"/>
          </a:p>
        </p:txBody>
      </p:sp>
      <p:sp>
        <p:nvSpPr>
          <p:cNvPr id="4" name="TextBox 3">
            <a:extLst>
              <a:ext uri="{FF2B5EF4-FFF2-40B4-BE49-F238E27FC236}">
                <a16:creationId xmlns:a16="http://schemas.microsoft.com/office/drawing/2014/main" id="{A620F56A-64A9-21DB-71E8-0B6C70C6FC21}"/>
              </a:ext>
            </a:extLst>
          </p:cNvPr>
          <p:cNvSpPr txBox="1"/>
          <p:nvPr/>
        </p:nvSpPr>
        <p:spPr>
          <a:xfrm>
            <a:off x="900113" y="2543175"/>
            <a:ext cx="184731" cy="369332"/>
          </a:xfrm>
          <a:prstGeom prst="rect">
            <a:avLst/>
          </a:prstGeom>
          <a:noFill/>
        </p:spPr>
        <p:txBody>
          <a:bodyPr wrap="none" rtlCol="0">
            <a:spAutoFit/>
          </a:bodyPr>
          <a:lstStyle/>
          <a:p>
            <a:endParaRPr lang="en-CH" dirty="0"/>
          </a:p>
        </p:txBody>
      </p:sp>
      <p:sp>
        <p:nvSpPr>
          <p:cNvPr id="8" name="Title 1">
            <a:extLst>
              <a:ext uri="{FF2B5EF4-FFF2-40B4-BE49-F238E27FC236}">
                <a16:creationId xmlns:a16="http://schemas.microsoft.com/office/drawing/2014/main" id="{5352E617-0E54-D5E4-A6FF-A5D0A4C926F8}"/>
              </a:ext>
            </a:extLst>
          </p:cNvPr>
          <p:cNvSpPr txBox="1">
            <a:spLocks/>
          </p:cNvSpPr>
          <p:nvPr/>
        </p:nvSpPr>
        <p:spPr>
          <a:xfrm>
            <a:off x="499257" y="3633097"/>
            <a:ext cx="11210924" cy="56239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a:lstStyle>
          <a:p>
            <a:r>
              <a:rPr lang="es-ES_tradnl" sz="2000" u="sng" dirty="0"/>
              <a:t>Protección contra suspensión y disolución (artículo 4)</a:t>
            </a:r>
            <a:endParaRPr lang="en-GB" sz="2000" u="sng" dirty="0"/>
          </a:p>
        </p:txBody>
      </p:sp>
      <p:sp>
        <p:nvSpPr>
          <p:cNvPr id="9" name="Title 1">
            <a:extLst>
              <a:ext uri="{FF2B5EF4-FFF2-40B4-BE49-F238E27FC236}">
                <a16:creationId xmlns:a16="http://schemas.microsoft.com/office/drawing/2014/main" id="{2219F5F8-C9C9-9222-F49C-D08CA121B6A7}"/>
              </a:ext>
            </a:extLst>
          </p:cNvPr>
          <p:cNvSpPr txBox="1">
            <a:spLocks/>
          </p:cNvSpPr>
          <p:nvPr/>
        </p:nvSpPr>
        <p:spPr>
          <a:xfrm>
            <a:off x="499257" y="4810821"/>
            <a:ext cx="11210924" cy="40614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a:lstStyle>
          <a:p>
            <a:r>
              <a:rPr lang="es-ES_tradnl" sz="2000" u="sng" dirty="0"/>
              <a:t>Federaciones y confederaciones (artículo 5) </a:t>
            </a:r>
          </a:p>
          <a:p>
            <a:endParaRPr lang="en-GB" sz="2000" dirty="0"/>
          </a:p>
        </p:txBody>
      </p:sp>
      <p:sp>
        <p:nvSpPr>
          <p:cNvPr id="10" name="Content Placeholder 2">
            <a:extLst>
              <a:ext uri="{FF2B5EF4-FFF2-40B4-BE49-F238E27FC236}">
                <a16:creationId xmlns:a16="http://schemas.microsoft.com/office/drawing/2014/main" id="{D3867D77-53D5-5F65-2FCB-2CE7C65B8269}"/>
              </a:ext>
            </a:extLst>
          </p:cNvPr>
          <p:cNvSpPr txBox="1">
            <a:spLocks/>
          </p:cNvSpPr>
          <p:nvPr/>
        </p:nvSpPr>
        <p:spPr>
          <a:xfrm>
            <a:off x="481819" y="4040193"/>
            <a:ext cx="10523826" cy="926921"/>
          </a:xfrm>
          <a:prstGeom prst="rect">
            <a:avLst/>
          </a:prstGeom>
        </p:spPr>
        <p:txBody>
          <a:bodyPr vert="horz" lIns="0" tIns="0" rIns="0" bIns="0" rtlCol="0">
            <a:noAutofit/>
          </a:bodyPr>
          <a:lst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r>
              <a:rPr lang="es-ES_tradnl" sz="1600" dirty="0"/>
              <a:t>Formas extremas de </a:t>
            </a:r>
            <a:r>
              <a:rPr lang="es-ES_tradnl" sz="1600" b="1" dirty="0"/>
              <a:t>injerencia</a:t>
            </a:r>
            <a:r>
              <a:rPr lang="es-ES_tradnl" sz="1600" dirty="0"/>
              <a:t> </a:t>
            </a:r>
          </a:p>
          <a:p>
            <a:pPr lvl="2"/>
            <a:r>
              <a:rPr lang="es-ES_tradnl" sz="1600" dirty="0"/>
              <a:t>Sólo posible mediante un </a:t>
            </a:r>
            <a:r>
              <a:rPr lang="es-ES_tradnl" sz="1600" b="1" dirty="0"/>
              <a:t>procedimiento judicial </a:t>
            </a:r>
            <a:r>
              <a:rPr lang="es-ES_tradnl" sz="1600" dirty="0"/>
              <a:t>normal con efecto suspensivo</a:t>
            </a:r>
          </a:p>
        </p:txBody>
      </p:sp>
      <p:sp>
        <p:nvSpPr>
          <p:cNvPr id="11" name="Content Placeholder 2">
            <a:extLst>
              <a:ext uri="{FF2B5EF4-FFF2-40B4-BE49-F238E27FC236}">
                <a16:creationId xmlns:a16="http://schemas.microsoft.com/office/drawing/2014/main" id="{1D47D092-DF18-7651-9794-98927F3D4D7D}"/>
              </a:ext>
            </a:extLst>
          </p:cNvPr>
          <p:cNvSpPr txBox="1">
            <a:spLocks/>
          </p:cNvSpPr>
          <p:nvPr/>
        </p:nvSpPr>
        <p:spPr>
          <a:xfrm>
            <a:off x="499257" y="5213575"/>
            <a:ext cx="10523826" cy="926921"/>
          </a:xfrm>
          <a:prstGeom prst="rect">
            <a:avLst/>
          </a:prstGeom>
        </p:spPr>
        <p:txBody>
          <a:bodyPr vert="horz" lIns="0" tIns="0" rIns="0" bIns="0" rtlCol="0">
            <a:noAutofit/>
          </a:bodyPr>
          <a:lst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r>
              <a:rPr lang="es-ES_tradnl" sz="1600" dirty="0"/>
              <a:t>Derecho a </a:t>
            </a:r>
            <a:r>
              <a:rPr lang="es-ES_tradnl" sz="1600" b="1" dirty="0"/>
              <a:t>constituir</a:t>
            </a:r>
            <a:r>
              <a:rPr lang="es-ES_tradnl" sz="1600" dirty="0"/>
              <a:t> federaciones y confederaciones </a:t>
            </a:r>
          </a:p>
          <a:p>
            <a:pPr lvl="2"/>
            <a:r>
              <a:rPr lang="es-ES_tradnl" sz="1600" b="1" dirty="0"/>
              <a:t>Afiliación internacional</a:t>
            </a:r>
          </a:p>
          <a:p>
            <a:pPr lvl="2"/>
            <a:r>
              <a:rPr lang="es-ES_tradnl" sz="1600" b="1" dirty="0"/>
              <a:t>Mismos derechos </a:t>
            </a:r>
            <a:r>
              <a:rPr lang="es-ES_tradnl" sz="1600" dirty="0"/>
              <a:t>que las organizaciones de primer nivel </a:t>
            </a:r>
          </a:p>
        </p:txBody>
      </p:sp>
      <p:pic>
        <p:nvPicPr>
          <p:cNvPr id="1032" name="Picture 8">
            <a:extLst>
              <a:ext uri="{FF2B5EF4-FFF2-40B4-BE49-F238E27FC236}">
                <a16:creationId xmlns:a16="http://schemas.microsoft.com/office/drawing/2014/main" id="{2FF4FB46-484D-2D4F-C472-4CEB255DB1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8039" y="4845958"/>
            <a:ext cx="2912533" cy="169402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ctualizaciones - CORTE SUPREMA DE JUSTICIA NACIONAL | E-Pascual">
            <a:extLst>
              <a:ext uri="{FF2B5EF4-FFF2-40B4-BE49-F238E27FC236}">
                <a16:creationId xmlns:a16="http://schemas.microsoft.com/office/drawing/2014/main" id="{1511C5CC-E568-DF05-38EB-789410EE98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1865" y="2917489"/>
            <a:ext cx="2201862" cy="18023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white board with black text&#10;&#10;Description automatically generated">
            <a:extLst>
              <a:ext uri="{FF2B5EF4-FFF2-40B4-BE49-F238E27FC236}">
                <a16:creationId xmlns:a16="http://schemas.microsoft.com/office/drawing/2014/main" id="{89D7D666-A54D-4FAE-C137-3424EE9031B2}"/>
              </a:ext>
            </a:extLst>
          </p:cNvPr>
          <p:cNvPicPr>
            <a:picLocks noChangeAspect="1"/>
          </p:cNvPicPr>
          <p:nvPr/>
        </p:nvPicPr>
        <p:blipFill>
          <a:blip r:embed="rId5"/>
          <a:stretch>
            <a:fillRect/>
          </a:stretch>
        </p:blipFill>
        <p:spPr>
          <a:xfrm>
            <a:off x="7388039" y="792022"/>
            <a:ext cx="2418362" cy="1813772"/>
          </a:xfrm>
          <a:prstGeom prst="rect">
            <a:avLst/>
          </a:prstGeom>
          <a:noFill/>
        </p:spPr>
      </p:pic>
    </p:spTree>
    <p:extLst>
      <p:ext uri="{BB962C8B-B14F-4D97-AF65-F5344CB8AC3E}">
        <p14:creationId xmlns:p14="http://schemas.microsoft.com/office/powerpoint/2010/main" val="3821155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210A2-09D5-92BF-3E29-63745AD2D16A}"/>
              </a:ext>
            </a:extLst>
          </p:cNvPr>
          <p:cNvSpPr>
            <a:spLocks noGrp="1"/>
          </p:cNvSpPr>
          <p:nvPr>
            <p:ph type="title"/>
          </p:nvPr>
        </p:nvSpPr>
        <p:spPr>
          <a:xfrm>
            <a:off x="490538" y="2872800"/>
            <a:ext cx="5238458" cy="608525"/>
          </a:xfrm>
        </p:spPr>
        <p:txBody>
          <a:bodyPr/>
          <a:lstStyle/>
          <a:p>
            <a:r>
              <a:rPr lang="es-ES_tradnl" sz="3600" b="0" dirty="0"/>
              <a:t>Convenio sobre el </a:t>
            </a:r>
            <a:r>
              <a:rPr lang="es-ES_tradnl" sz="3600" dirty="0"/>
              <a:t>derecho de sindicación </a:t>
            </a:r>
            <a:r>
              <a:rPr lang="es-ES_tradnl" sz="3600" b="0" dirty="0"/>
              <a:t>y de </a:t>
            </a:r>
            <a:r>
              <a:rPr lang="es-ES_tradnl" sz="3600" dirty="0"/>
              <a:t>negociación colectiva</a:t>
            </a:r>
            <a:r>
              <a:rPr lang="es-ES_tradnl" sz="3600" b="0" dirty="0"/>
              <a:t>, 1949 (núm. 98)</a:t>
            </a:r>
            <a:endParaRPr lang="es-ES_tradnl" sz="3600" dirty="0"/>
          </a:p>
        </p:txBody>
      </p:sp>
      <p:sp>
        <p:nvSpPr>
          <p:cNvPr id="4" name="Date Placeholder 3">
            <a:extLst>
              <a:ext uri="{FF2B5EF4-FFF2-40B4-BE49-F238E27FC236}">
                <a16:creationId xmlns:a16="http://schemas.microsoft.com/office/drawing/2014/main" id="{6F6B580E-B63E-358F-7451-82273C243ECE}"/>
              </a:ext>
            </a:extLst>
          </p:cNvPr>
          <p:cNvSpPr>
            <a:spLocks noGrp="1"/>
          </p:cNvSpPr>
          <p:nvPr>
            <p:ph type="dt" sz="half" idx="10"/>
          </p:nvPr>
        </p:nvSpPr>
        <p:spPr/>
        <p:txBody>
          <a:bodyPr/>
          <a:lstStyle/>
          <a:p>
            <a:r>
              <a:rPr lang="en-GB"/>
              <a:t>Date: Monday / 01 / October / 2019</a:t>
            </a:r>
          </a:p>
        </p:txBody>
      </p:sp>
      <p:sp>
        <p:nvSpPr>
          <p:cNvPr id="5" name="Footer Placeholder 4">
            <a:extLst>
              <a:ext uri="{FF2B5EF4-FFF2-40B4-BE49-F238E27FC236}">
                <a16:creationId xmlns:a16="http://schemas.microsoft.com/office/drawing/2014/main" id="{E662DE39-3D63-289F-0541-20CD63576F3F}"/>
              </a:ext>
            </a:extLst>
          </p:cNvPr>
          <p:cNvSpPr>
            <a:spLocks noGrp="1"/>
          </p:cNvSpPr>
          <p:nvPr>
            <p:ph type="ftr" sz="quarter" idx="11"/>
          </p:nvPr>
        </p:nvSpPr>
        <p:spPr/>
        <p:txBody>
          <a:bodyPr/>
          <a:lstStyle/>
          <a:p>
            <a:r>
              <a:rPr lang="en-GB"/>
              <a:t>Advancing social justice, promoting decent work</a:t>
            </a:r>
          </a:p>
        </p:txBody>
      </p:sp>
      <p:sp>
        <p:nvSpPr>
          <p:cNvPr id="6" name="Slide Number Placeholder 5">
            <a:extLst>
              <a:ext uri="{FF2B5EF4-FFF2-40B4-BE49-F238E27FC236}">
                <a16:creationId xmlns:a16="http://schemas.microsoft.com/office/drawing/2014/main" id="{82B3E19E-6188-B4A3-DCDF-99E06BBA44A4}"/>
              </a:ext>
            </a:extLst>
          </p:cNvPr>
          <p:cNvSpPr>
            <a:spLocks noGrp="1"/>
          </p:cNvSpPr>
          <p:nvPr>
            <p:ph type="sldNum" sz="quarter" idx="12"/>
          </p:nvPr>
        </p:nvSpPr>
        <p:spPr/>
        <p:txBody>
          <a:bodyPr/>
          <a:lstStyle/>
          <a:p>
            <a:fld id="{856227C0-AD57-4F9B-BAE3-EEFB0D0EE427}" type="slidenum">
              <a:rPr lang="en-GB" smtClean="0"/>
              <a:pPr/>
              <a:t>15</a:t>
            </a:fld>
            <a:endParaRPr lang="en-GB"/>
          </a:p>
        </p:txBody>
      </p:sp>
      <p:pic>
        <p:nvPicPr>
          <p:cNvPr id="7" name="Picture 6" descr="Convenio Colectivo de Trabajo 2021">
            <a:extLst>
              <a:ext uri="{FF2B5EF4-FFF2-40B4-BE49-F238E27FC236}">
                <a16:creationId xmlns:a16="http://schemas.microsoft.com/office/drawing/2014/main" id="{2EC00B72-F753-1257-FB1A-9D8D843B09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787004"/>
            <a:ext cx="4111996" cy="4171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784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s-ES" dirty="0"/>
              <a:t>Impulsar la justicia social, promover el trabajo decente</a:t>
            </a:r>
            <a:endParaRPr lang="en-GB" dirty="0"/>
          </a:p>
        </p:txBody>
      </p:sp>
      <p:sp>
        <p:nvSpPr>
          <p:cNvPr id="7" name="Slide Number Placeholder 6"/>
          <p:cNvSpPr>
            <a:spLocks noGrp="1"/>
          </p:cNvSpPr>
          <p:nvPr>
            <p:ph type="sldNum" sz="quarter" idx="12"/>
          </p:nvPr>
        </p:nvSpPr>
        <p:spPr/>
        <p:txBody>
          <a:bodyPr/>
          <a:lstStyle/>
          <a:p>
            <a:fld id="{856227C0-AD57-4F9B-BAE3-EEFB0D0EE427}" type="slidenum">
              <a:rPr lang="en-GB" smtClean="0"/>
              <a:pPr/>
              <a:t>16</a:t>
            </a:fld>
            <a:endParaRPr lang="en-GB"/>
          </a:p>
        </p:txBody>
      </p:sp>
      <p:sp>
        <p:nvSpPr>
          <p:cNvPr id="11" name="Title 1">
            <a:extLst>
              <a:ext uri="{FF2B5EF4-FFF2-40B4-BE49-F238E27FC236}">
                <a16:creationId xmlns:a16="http://schemas.microsoft.com/office/drawing/2014/main" id="{136938AF-0D29-2764-7854-C11FCE313C49}"/>
              </a:ext>
            </a:extLst>
          </p:cNvPr>
          <p:cNvSpPr>
            <a:spLocks noGrp="1"/>
          </p:cNvSpPr>
          <p:nvPr>
            <p:ph type="title"/>
          </p:nvPr>
        </p:nvSpPr>
        <p:spPr>
          <a:xfrm>
            <a:off x="490538" y="1423195"/>
            <a:ext cx="10345102" cy="720000"/>
          </a:xfrm>
        </p:spPr>
        <p:txBody>
          <a:bodyPr/>
          <a:lstStyle/>
          <a:p>
            <a:r>
              <a:rPr lang="es-ES_tradnl" dirty="0"/>
              <a:t>Convenio núm. 98 en breve</a:t>
            </a:r>
            <a:endParaRPr lang="es-ES_tradnl" dirty="0">
              <a:highlight>
                <a:srgbClr val="FF00FF"/>
              </a:highlight>
            </a:endParaRPr>
          </a:p>
        </p:txBody>
      </p:sp>
      <p:graphicFrame>
        <p:nvGraphicFramePr>
          <p:cNvPr id="12" name="Diagram 11">
            <a:extLst>
              <a:ext uri="{FF2B5EF4-FFF2-40B4-BE49-F238E27FC236}">
                <a16:creationId xmlns:a16="http://schemas.microsoft.com/office/drawing/2014/main" id="{97A2D9B4-720C-429D-CEED-CEA9A2DE015C}"/>
              </a:ext>
            </a:extLst>
          </p:cNvPr>
          <p:cNvGraphicFramePr/>
          <p:nvPr>
            <p:extLst>
              <p:ext uri="{D42A27DB-BD31-4B8C-83A1-F6EECF244321}">
                <p14:modId xmlns:p14="http://schemas.microsoft.com/office/powerpoint/2010/main" val="4110166423"/>
              </p:ext>
            </p:extLst>
          </p:nvPr>
        </p:nvGraphicFramePr>
        <p:xfrm>
          <a:off x="490538" y="2143195"/>
          <a:ext cx="11046142" cy="3995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95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graphicEl>
                                              <a:dgm id="{D74AB8E7-E4EA-4119-90E5-0598677B48A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graphicEl>
                                              <a:dgm id="{8E707967-4832-43FC-A4D0-67AB20894C1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graphicEl>
                                              <a:dgm id="{3DC62ABA-EF0F-4C18-9823-27FD6EE2A34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graphicEl>
                                              <a:dgm id="{2ADF9782-15DE-49CF-8BE5-1A3FA7655C5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graphicEl>
                                              <a:dgm id="{7567F3F8-2A69-4906-85FB-A532FD6E02A9}"/>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graphicEl>
                                              <a:dgm id="{EB76D0A5-497F-4A2C-9089-4D5607CE95EE}"/>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graphicEl>
                                              <a:dgm id="{4A1DAE4F-00AD-47A4-96E3-B8E5326B1351}"/>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graphicEl>
                                              <a:dgm id="{DD005B21-A20D-4021-AA65-401188B2E392}"/>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graphicEl>
                                              <a:dgm id="{19410D57-6462-4C66-88AD-30B1E67458B2}"/>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graphicEl>
                                              <a:dgm id="{7DD10EE7-26F4-42A3-BA9D-DB9E14A0C67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u="sng" dirty="0"/>
              <a:t>Protección contra actos de discriminación antisindical (artículo 1)</a:t>
            </a:r>
            <a:endParaRPr lang="en-GB" u="sng" dirty="0"/>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s-ES" dirty="0"/>
              <a:t>Impulsar la justicia social, promover el trabajo decente</a:t>
            </a:r>
            <a:endParaRPr lang="en-GB" dirty="0"/>
          </a:p>
        </p:txBody>
      </p:sp>
      <p:sp>
        <p:nvSpPr>
          <p:cNvPr id="7" name="Slide Number Placeholder 6"/>
          <p:cNvSpPr>
            <a:spLocks noGrp="1"/>
          </p:cNvSpPr>
          <p:nvPr>
            <p:ph type="sldNum" sz="quarter" idx="12"/>
          </p:nvPr>
        </p:nvSpPr>
        <p:spPr/>
        <p:txBody>
          <a:bodyPr/>
          <a:lstStyle/>
          <a:p>
            <a:fld id="{856227C0-AD57-4F9B-BAE3-EEFB0D0EE427}" type="slidenum">
              <a:rPr lang="en-GB" smtClean="0"/>
              <a:pPr/>
              <a:t>17</a:t>
            </a:fld>
            <a:endParaRPr lang="en-GB"/>
          </a:p>
        </p:txBody>
      </p:sp>
      <p:sp>
        <p:nvSpPr>
          <p:cNvPr id="18" name="Rectangle: Rounded Corners 12">
            <a:extLst>
              <a:ext uri="{FF2B5EF4-FFF2-40B4-BE49-F238E27FC236}">
                <a16:creationId xmlns:a16="http://schemas.microsoft.com/office/drawing/2014/main" id="{F7F696E0-795F-3515-CB39-BC12C06B7087}"/>
              </a:ext>
            </a:extLst>
          </p:cNvPr>
          <p:cNvSpPr/>
          <p:nvPr/>
        </p:nvSpPr>
        <p:spPr>
          <a:xfrm>
            <a:off x="490536" y="2332432"/>
            <a:ext cx="3333646" cy="71326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solidFill>
                  <a:schemeClr val="tx1"/>
                </a:solidFill>
              </a:rPr>
              <a:t>En </a:t>
            </a:r>
            <a:r>
              <a:rPr lang="es-ES_tradnl" b="1" dirty="0">
                <a:solidFill>
                  <a:schemeClr val="tx1"/>
                </a:solidFill>
              </a:rPr>
              <a:t>todas las fases</a:t>
            </a:r>
            <a:r>
              <a:rPr lang="es-ES_tradnl" dirty="0">
                <a:solidFill>
                  <a:schemeClr val="tx1"/>
                </a:solidFill>
              </a:rPr>
              <a:t> del empleo</a:t>
            </a:r>
          </a:p>
        </p:txBody>
      </p:sp>
      <p:sp>
        <p:nvSpPr>
          <p:cNvPr id="19" name="Rectangle: Rounded Corners 12">
            <a:extLst>
              <a:ext uri="{FF2B5EF4-FFF2-40B4-BE49-F238E27FC236}">
                <a16:creationId xmlns:a16="http://schemas.microsoft.com/office/drawing/2014/main" id="{4F52C6B6-8AF9-B347-AA26-A060BF3277F9}"/>
              </a:ext>
            </a:extLst>
          </p:cNvPr>
          <p:cNvSpPr/>
          <p:nvPr/>
        </p:nvSpPr>
        <p:spPr>
          <a:xfrm>
            <a:off x="490536" y="3257506"/>
            <a:ext cx="3333646" cy="892125"/>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solidFill>
                  <a:schemeClr val="tx1"/>
                </a:solidFill>
              </a:rPr>
              <a:t>Para </a:t>
            </a:r>
            <a:r>
              <a:rPr lang="es-ES_tradnl" b="1" dirty="0">
                <a:solidFill>
                  <a:schemeClr val="tx1"/>
                </a:solidFill>
              </a:rPr>
              <a:t>miembros y dirigentes </a:t>
            </a:r>
            <a:r>
              <a:rPr lang="es-ES_tradnl" dirty="0">
                <a:solidFill>
                  <a:schemeClr val="tx1"/>
                </a:solidFill>
              </a:rPr>
              <a:t>sindicales (incluso los de los sindicatos minoritarios)</a:t>
            </a:r>
          </a:p>
        </p:txBody>
      </p:sp>
      <p:sp>
        <p:nvSpPr>
          <p:cNvPr id="20" name="Content Placeholder 2">
            <a:extLst>
              <a:ext uri="{FF2B5EF4-FFF2-40B4-BE49-F238E27FC236}">
                <a16:creationId xmlns:a16="http://schemas.microsoft.com/office/drawing/2014/main" id="{B1DF748C-D091-0516-EFAF-B3024BA72D47}"/>
              </a:ext>
            </a:extLst>
          </p:cNvPr>
          <p:cNvSpPr txBox="1">
            <a:spLocks/>
          </p:cNvSpPr>
          <p:nvPr/>
        </p:nvSpPr>
        <p:spPr>
          <a:xfrm>
            <a:off x="4343160" y="2013276"/>
            <a:ext cx="7480977" cy="3380583"/>
          </a:xfrm>
          <a:prstGeom prst="rect">
            <a:avLst/>
          </a:prstGeom>
        </p:spPr>
        <p:txBody>
          <a:bodyPr vert="horz" lIns="0" tIns="0" rIns="0" bIns="0" rtlCol="0">
            <a:noAutofit/>
          </a:bodyPr>
          <a:lst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s-ES_tradnl" b="1" dirty="0">
                <a:effectLst/>
                <a:latin typeface="Calibri" panose="020F0502020204030204" pitchFamily="34" charset="0"/>
                <a:cs typeface="Calibri" panose="020F0502020204030204" pitchFamily="34" charset="0"/>
              </a:rPr>
              <a:t>Ej</a:t>
            </a:r>
            <a:r>
              <a:rPr lang="es-ES_tradnl" dirty="0">
                <a:latin typeface="Calibri" panose="020F0502020204030204" pitchFamily="34" charset="0"/>
                <a:cs typeface="Calibri" panose="020F0502020204030204" pitchFamily="34" charset="0"/>
              </a:rPr>
              <a:t>emplos d</a:t>
            </a:r>
            <a:r>
              <a:rPr lang="es-ES_tradnl" b="1" dirty="0">
                <a:effectLst/>
                <a:latin typeface="Calibri" panose="020F0502020204030204" pitchFamily="34" charset="0"/>
                <a:cs typeface="Calibri" panose="020F0502020204030204" pitchFamily="34" charset="0"/>
              </a:rPr>
              <a:t>urante la contratación:</a:t>
            </a:r>
            <a:endParaRPr lang="es-ES_tradnl" dirty="0">
              <a:effectLst/>
              <a:latin typeface="Calibri" panose="020F0502020204030204" pitchFamily="34" charset="0"/>
              <a:cs typeface="Calibri" panose="020F0502020204030204" pitchFamily="34" charset="0"/>
            </a:endParaRPr>
          </a:p>
          <a:p>
            <a:pPr lvl="2"/>
            <a:r>
              <a:rPr lang="es-ES_tradnl" sz="1600" b="1" dirty="0"/>
              <a:t>Condicionar la contratación</a:t>
            </a:r>
            <a:r>
              <a:rPr lang="es-ES_tradnl" sz="1600" dirty="0"/>
              <a:t> a no pertenecer a un sindicato</a:t>
            </a:r>
          </a:p>
          <a:p>
            <a:pPr lvl="2"/>
            <a:r>
              <a:rPr lang="es-ES_tradnl" sz="1600" b="1" dirty="0"/>
              <a:t>Listas negras</a:t>
            </a:r>
          </a:p>
          <a:p>
            <a:pPr marL="0" lvl="2" indent="0">
              <a:buNone/>
            </a:pPr>
            <a:endParaRPr lang="es-ES_tradnl" sz="600" dirty="0"/>
          </a:p>
          <a:p>
            <a:pPr marL="0" lvl="2" indent="0">
              <a:buNone/>
            </a:pPr>
            <a:r>
              <a:rPr lang="es-ES_tradnl" b="1" dirty="0">
                <a:solidFill>
                  <a:schemeClr val="accent2"/>
                </a:solidFill>
                <a:latin typeface="Calibri" panose="020F0502020204030204" pitchFamily="34" charset="0"/>
                <a:ea typeface="Calibri" panose="020F0502020204030204" pitchFamily="34" charset="0"/>
              </a:rPr>
              <a:t>Ejemplos durante el empleo:</a:t>
            </a:r>
            <a:endParaRPr lang="es-ES_tradnl" dirty="0">
              <a:solidFill>
                <a:schemeClr val="accent2"/>
              </a:solidFill>
            </a:endParaRPr>
          </a:p>
          <a:p>
            <a:pPr lvl="2"/>
            <a:r>
              <a:rPr lang="es-ES_tradnl" sz="1600" b="1" dirty="0"/>
              <a:t>No renovación</a:t>
            </a:r>
            <a:r>
              <a:rPr lang="es-ES_tradnl" sz="1600" dirty="0"/>
              <a:t> de contratos de trabajo / </a:t>
            </a:r>
            <a:r>
              <a:rPr lang="es-ES_tradnl" sz="1600" b="1" dirty="0"/>
              <a:t>descensos</a:t>
            </a:r>
            <a:r>
              <a:rPr lang="es-ES_tradnl" sz="1600" dirty="0"/>
              <a:t> / </a:t>
            </a:r>
            <a:r>
              <a:rPr lang="es-ES_tradnl" sz="1600" b="1" dirty="0"/>
              <a:t>traslados</a:t>
            </a:r>
            <a:r>
              <a:rPr lang="es-ES_tradnl" sz="1600" dirty="0"/>
              <a:t> frecuentes</a:t>
            </a:r>
          </a:p>
          <a:p>
            <a:pPr lvl="2"/>
            <a:r>
              <a:rPr lang="es-ES_tradnl" sz="1600" dirty="0"/>
              <a:t>Utilización de contratos de </a:t>
            </a:r>
            <a:r>
              <a:rPr lang="es-ES_tradnl" sz="1600" b="1" dirty="0"/>
              <a:t>duración determinada </a:t>
            </a:r>
            <a:r>
              <a:rPr lang="es-ES_tradnl" sz="1600" dirty="0"/>
              <a:t>con fines antisindicales</a:t>
            </a:r>
          </a:p>
          <a:p>
            <a:pPr lvl="2"/>
            <a:r>
              <a:rPr lang="es-ES_tradnl" sz="1600" b="1" dirty="0"/>
              <a:t>Acoso e intimidación </a:t>
            </a:r>
            <a:r>
              <a:rPr lang="es-ES_tradnl" sz="1600" dirty="0"/>
              <a:t>contra trabajadores </a:t>
            </a:r>
          </a:p>
          <a:p>
            <a:pPr lvl="2"/>
            <a:r>
              <a:rPr lang="es-ES_tradnl" sz="1600" b="1" dirty="0"/>
              <a:t>Suspensión</a:t>
            </a:r>
            <a:r>
              <a:rPr lang="es-ES_tradnl" sz="1600" dirty="0"/>
              <a:t> del trabajador por sus actividades sindicales</a:t>
            </a:r>
          </a:p>
          <a:p>
            <a:pPr marL="0" lvl="2" indent="0">
              <a:buNone/>
            </a:pPr>
            <a:endParaRPr lang="es-ES_tradnl" sz="600" dirty="0"/>
          </a:p>
          <a:p>
            <a:pPr marL="0" lvl="2" indent="0">
              <a:buNone/>
            </a:pPr>
            <a:r>
              <a:rPr lang="es-ES_tradnl" b="1" dirty="0">
                <a:solidFill>
                  <a:schemeClr val="accent2"/>
                </a:solidFill>
                <a:latin typeface="Calibri" panose="020F0502020204030204" pitchFamily="34" charset="0"/>
                <a:ea typeface="Calibri" panose="020F0502020204030204" pitchFamily="34" charset="0"/>
              </a:rPr>
              <a:t>Ejemplos de despidos discriminatorios: </a:t>
            </a:r>
            <a:endParaRPr lang="es-ES_tradnl" dirty="0"/>
          </a:p>
          <a:p>
            <a:pPr lvl="2"/>
            <a:r>
              <a:rPr lang="es-ES_tradnl" sz="1600" dirty="0"/>
              <a:t>Despido de un trabajador por su </a:t>
            </a:r>
            <a:r>
              <a:rPr lang="es-ES_tradnl" sz="1600" b="1" dirty="0"/>
              <a:t>afiliación o actividades sindicales</a:t>
            </a:r>
          </a:p>
          <a:p>
            <a:pPr lvl="2"/>
            <a:r>
              <a:rPr lang="es-ES_tradnl" sz="1600" dirty="0"/>
              <a:t>Despido de trabajadores sindicalizados </a:t>
            </a:r>
            <a:r>
              <a:rPr lang="es-ES_tradnl" sz="1600" dirty="0">
                <a:effectLst/>
                <a:latin typeface="Arial" panose="020B0604020202020204" pitchFamily="34" charset="0"/>
              </a:rPr>
              <a:t>bajo el pretexto de una </a:t>
            </a:r>
            <a:r>
              <a:rPr lang="es-ES_tradnl" sz="1600" b="1" dirty="0">
                <a:effectLst/>
                <a:latin typeface="Arial" panose="020B0604020202020204" pitchFamily="34" charset="0"/>
              </a:rPr>
              <a:t>reestructuración</a:t>
            </a:r>
            <a:endParaRPr lang="es-ES_tradnl" sz="1600" b="1" dirty="0"/>
          </a:p>
          <a:p>
            <a:pPr marL="0" lvl="2" indent="0">
              <a:buNone/>
            </a:pPr>
            <a:endParaRPr lang="es-ES_tradnl" dirty="0"/>
          </a:p>
          <a:p>
            <a:pPr marL="0" lvl="2" indent="0">
              <a:buFont typeface="Wingdings 3" panose="05040102010807070707" pitchFamily="18" charset="2"/>
              <a:buNone/>
            </a:pPr>
            <a:endParaRPr lang="es-ES_tradnl" dirty="0">
              <a:solidFill>
                <a:schemeClr val="accent2"/>
              </a:solidFill>
            </a:endParaRPr>
          </a:p>
        </p:txBody>
      </p:sp>
      <p:sp>
        <p:nvSpPr>
          <p:cNvPr id="3" name="Rectangle: Rounded Corners 12">
            <a:extLst>
              <a:ext uri="{FF2B5EF4-FFF2-40B4-BE49-F238E27FC236}">
                <a16:creationId xmlns:a16="http://schemas.microsoft.com/office/drawing/2014/main" id="{1D01091B-8A8C-8818-79B3-38CDF35BDB23}"/>
              </a:ext>
            </a:extLst>
          </p:cNvPr>
          <p:cNvSpPr/>
          <p:nvPr/>
        </p:nvSpPr>
        <p:spPr>
          <a:xfrm>
            <a:off x="490536" y="4367171"/>
            <a:ext cx="3333646" cy="63935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solidFill>
                  <a:schemeClr val="tx1"/>
                </a:solidFill>
              </a:rPr>
              <a:t>Sanciones</a:t>
            </a:r>
            <a:r>
              <a:rPr lang="es-ES_tradnl" dirty="0">
                <a:solidFill>
                  <a:schemeClr val="tx1"/>
                </a:solidFill>
              </a:rPr>
              <a:t> eficaces y disuasivas </a:t>
            </a:r>
          </a:p>
        </p:txBody>
      </p:sp>
    </p:spTree>
    <p:extLst>
      <p:ext uri="{BB962C8B-B14F-4D97-AF65-F5344CB8AC3E}">
        <p14:creationId xmlns:p14="http://schemas.microsoft.com/office/powerpoint/2010/main" val="226827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93AB1-FB15-9146-066C-090470500188}"/>
              </a:ext>
            </a:extLst>
          </p:cNvPr>
          <p:cNvSpPr>
            <a:spLocks noGrp="1"/>
          </p:cNvSpPr>
          <p:nvPr>
            <p:ph type="title"/>
          </p:nvPr>
        </p:nvSpPr>
        <p:spPr/>
        <p:txBody>
          <a:bodyPr/>
          <a:lstStyle/>
          <a:p>
            <a:r>
              <a:rPr lang="es-MX" dirty="0"/>
              <a:t>Ejemplos de actividades sindicales</a:t>
            </a:r>
            <a:endParaRPr lang="en-GB" dirty="0"/>
          </a:p>
        </p:txBody>
      </p:sp>
      <p:sp>
        <p:nvSpPr>
          <p:cNvPr id="3" name="Content Placeholder 2">
            <a:extLst>
              <a:ext uri="{FF2B5EF4-FFF2-40B4-BE49-F238E27FC236}">
                <a16:creationId xmlns:a16="http://schemas.microsoft.com/office/drawing/2014/main" id="{82B5749F-9272-C9E7-3146-DEECA3792DB6}"/>
              </a:ext>
            </a:extLst>
          </p:cNvPr>
          <p:cNvSpPr>
            <a:spLocks noGrp="1"/>
          </p:cNvSpPr>
          <p:nvPr>
            <p:ph sz="half" idx="1"/>
          </p:nvPr>
        </p:nvSpPr>
        <p:spPr>
          <a:xfrm>
            <a:off x="490538" y="1954873"/>
            <a:ext cx="10964176" cy="4059897"/>
          </a:xfrm>
        </p:spPr>
        <p:txBody>
          <a:bodyPr/>
          <a:lstStyle/>
          <a:p>
            <a:pPr lvl="2">
              <a:spcAft>
                <a:spcPts val="600"/>
              </a:spcAft>
            </a:pPr>
            <a:r>
              <a:rPr lang="es-419" b="1" dirty="0"/>
              <a:t>Formar un sindicato</a:t>
            </a:r>
            <a:r>
              <a:rPr lang="es-419" dirty="0"/>
              <a:t> o fomentar la afiliación (fuera del horario de trabajo o bien en las horas laborales con el acuerdo del empleador)</a:t>
            </a:r>
          </a:p>
          <a:p>
            <a:pPr lvl="2">
              <a:spcAft>
                <a:spcPts val="600"/>
              </a:spcAft>
            </a:pPr>
            <a:r>
              <a:rPr lang="es-419" dirty="0"/>
              <a:t>Distribuir </a:t>
            </a:r>
            <a:r>
              <a:rPr lang="es-419" b="1" dirty="0"/>
              <a:t>hojas informativas</a:t>
            </a:r>
            <a:r>
              <a:rPr lang="es-419" dirty="0"/>
              <a:t> sindicales en la empresa (con autorización de dirección)</a:t>
            </a:r>
          </a:p>
          <a:p>
            <a:pPr lvl="2">
              <a:spcAft>
                <a:spcPts val="600"/>
              </a:spcAft>
            </a:pPr>
            <a:r>
              <a:rPr lang="es-ES" dirty="0"/>
              <a:t>Colocación de </a:t>
            </a:r>
            <a:r>
              <a:rPr lang="es-ES" b="1" dirty="0"/>
              <a:t>banderas sindicales</a:t>
            </a:r>
            <a:r>
              <a:rPr lang="es-ES" dirty="0"/>
              <a:t> en las reuniones en los lugares de trabajo</a:t>
            </a:r>
          </a:p>
          <a:p>
            <a:pPr lvl="2">
              <a:spcAft>
                <a:spcPts val="600"/>
              </a:spcAft>
            </a:pPr>
            <a:r>
              <a:rPr lang="es-ES" dirty="0"/>
              <a:t>Instalación de </a:t>
            </a:r>
            <a:r>
              <a:rPr lang="es-ES" b="1" dirty="0"/>
              <a:t>tableros de anuncios</a:t>
            </a:r>
            <a:r>
              <a:rPr lang="es-ES" dirty="0"/>
              <a:t>, distribución de boletines y folletos sindicales</a:t>
            </a:r>
          </a:p>
          <a:p>
            <a:pPr lvl="2">
              <a:spcAft>
                <a:spcPts val="600"/>
              </a:spcAft>
            </a:pPr>
            <a:r>
              <a:rPr lang="es-ES" dirty="0"/>
              <a:t>Firma de </a:t>
            </a:r>
            <a:r>
              <a:rPr lang="es-ES" b="1" dirty="0"/>
              <a:t>peticiones</a:t>
            </a:r>
            <a:r>
              <a:rPr lang="es-ES" dirty="0"/>
              <a:t> </a:t>
            </a:r>
          </a:p>
          <a:p>
            <a:pPr lvl="2">
              <a:spcAft>
                <a:spcPts val="600"/>
              </a:spcAft>
            </a:pPr>
            <a:r>
              <a:rPr lang="es-ES" dirty="0"/>
              <a:t>Participación en </a:t>
            </a:r>
            <a:r>
              <a:rPr lang="es-ES" b="1" dirty="0"/>
              <a:t>reuniones</a:t>
            </a:r>
            <a:r>
              <a:rPr lang="es-ES" dirty="0"/>
              <a:t> </a:t>
            </a:r>
            <a:r>
              <a:rPr lang="es-ES" b="1" dirty="0"/>
              <a:t>sindicales</a:t>
            </a:r>
          </a:p>
          <a:p>
            <a:pPr lvl="2">
              <a:spcAft>
                <a:spcPts val="600"/>
              </a:spcAft>
            </a:pPr>
            <a:r>
              <a:rPr lang="es-ES" dirty="0"/>
              <a:t>Recaudación de </a:t>
            </a:r>
            <a:r>
              <a:rPr lang="es-ES" b="1" dirty="0"/>
              <a:t>cotizaciones</a:t>
            </a:r>
            <a:r>
              <a:rPr lang="es-ES" dirty="0"/>
              <a:t> sindicales</a:t>
            </a:r>
          </a:p>
          <a:p>
            <a:pPr lvl="2">
              <a:spcAft>
                <a:spcPts val="600"/>
              </a:spcAft>
            </a:pPr>
            <a:r>
              <a:rPr lang="es-ES" dirty="0"/>
              <a:t>Representar a trabajadores individuales en </a:t>
            </a:r>
            <a:r>
              <a:rPr lang="es-ES" b="1" dirty="0"/>
              <a:t>procedimientos disciplinarios</a:t>
            </a:r>
          </a:p>
          <a:p>
            <a:endParaRPr lang="en-GB" dirty="0"/>
          </a:p>
        </p:txBody>
      </p:sp>
      <p:sp>
        <p:nvSpPr>
          <p:cNvPr id="5" name="Date Placeholder 4">
            <a:extLst>
              <a:ext uri="{FF2B5EF4-FFF2-40B4-BE49-F238E27FC236}">
                <a16:creationId xmlns:a16="http://schemas.microsoft.com/office/drawing/2014/main" id="{43316348-FFB4-2DF9-1355-44F4A7BF37FB}"/>
              </a:ext>
            </a:extLst>
          </p:cNvPr>
          <p:cNvSpPr>
            <a:spLocks noGrp="1"/>
          </p:cNvSpPr>
          <p:nvPr>
            <p:ph type="dt" sz="half" idx="10"/>
          </p:nvPr>
        </p:nvSpPr>
        <p:spPr/>
        <p:txBody>
          <a:bodyPr/>
          <a:lstStyle/>
          <a:p>
            <a:r>
              <a:rPr lang="en-GB"/>
              <a:t>Date: Monday / 01 / October / 2019</a:t>
            </a:r>
          </a:p>
        </p:txBody>
      </p:sp>
      <p:sp>
        <p:nvSpPr>
          <p:cNvPr id="6" name="Footer Placeholder 5">
            <a:extLst>
              <a:ext uri="{FF2B5EF4-FFF2-40B4-BE49-F238E27FC236}">
                <a16:creationId xmlns:a16="http://schemas.microsoft.com/office/drawing/2014/main" id="{FEA218D1-887A-B9E6-4BB9-80C8C55E464F}"/>
              </a:ext>
            </a:extLst>
          </p:cNvPr>
          <p:cNvSpPr>
            <a:spLocks noGrp="1"/>
          </p:cNvSpPr>
          <p:nvPr>
            <p:ph type="ftr" sz="quarter" idx="11"/>
          </p:nvPr>
        </p:nvSpPr>
        <p:spPr/>
        <p:txBody>
          <a:bodyPr/>
          <a:lstStyle/>
          <a:p>
            <a:r>
              <a:rPr lang="es-ES" dirty="0"/>
              <a:t>Impulsar la justicia social, promover el trabajo decente</a:t>
            </a:r>
            <a:endParaRPr lang="en-GB" dirty="0"/>
          </a:p>
        </p:txBody>
      </p:sp>
      <p:sp>
        <p:nvSpPr>
          <p:cNvPr id="7" name="Slide Number Placeholder 6">
            <a:extLst>
              <a:ext uri="{FF2B5EF4-FFF2-40B4-BE49-F238E27FC236}">
                <a16:creationId xmlns:a16="http://schemas.microsoft.com/office/drawing/2014/main" id="{C30BE48B-03B1-A8A7-BC95-E8A2C7768043}"/>
              </a:ext>
            </a:extLst>
          </p:cNvPr>
          <p:cNvSpPr>
            <a:spLocks noGrp="1"/>
          </p:cNvSpPr>
          <p:nvPr>
            <p:ph type="sldNum" sz="quarter" idx="12"/>
          </p:nvPr>
        </p:nvSpPr>
        <p:spPr/>
        <p:txBody>
          <a:bodyPr/>
          <a:lstStyle/>
          <a:p>
            <a:fld id="{856227C0-AD57-4F9B-BAE3-EEFB0D0EE427}" type="slidenum">
              <a:rPr lang="en-GB" smtClean="0"/>
              <a:t>18</a:t>
            </a:fld>
            <a:endParaRPr lang="en-GB"/>
          </a:p>
        </p:txBody>
      </p:sp>
    </p:spTree>
    <p:extLst>
      <p:ext uri="{BB962C8B-B14F-4D97-AF65-F5344CB8AC3E}">
        <p14:creationId xmlns:p14="http://schemas.microsoft.com/office/powerpoint/2010/main" val="112702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u="sng" dirty="0"/>
              <a:t>Protección contra actos de injerencia (artículo 2) </a:t>
            </a:r>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s-ES" dirty="0"/>
              <a:t>Impulsar la justicia social, promover el trabajo decente</a:t>
            </a:r>
            <a:endParaRPr lang="en-GB" dirty="0"/>
          </a:p>
        </p:txBody>
      </p:sp>
      <p:sp>
        <p:nvSpPr>
          <p:cNvPr id="7" name="Slide Number Placeholder 6"/>
          <p:cNvSpPr>
            <a:spLocks noGrp="1"/>
          </p:cNvSpPr>
          <p:nvPr>
            <p:ph type="sldNum" sz="quarter" idx="12"/>
          </p:nvPr>
        </p:nvSpPr>
        <p:spPr/>
        <p:txBody>
          <a:bodyPr/>
          <a:lstStyle/>
          <a:p>
            <a:fld id="{856227C0-AD57-4F9B-BAE3-EEFB0D0EE427}" type="slidenum">
              <a:rPr lang="en-GB" smtClean="0"/>
              <a:pPr/>
              <a:t>19</a:t>
            </a:fld>
            <a:endParaRPr lang="en-GB"/>
          </a:p>
        </p:txBody>
      </p:sp>
      <p:pic>
        <p:nvPicPr>
          <p:cNvPr id="4098" name="Picture 2" descr="Businessman shows prohibition sign to money - refusing money stock graphics, clip art, cartoons and icons">
            <a:extLst>
              <a:ext uri="{FF2B5EF4-FFF2-40B4-BE49-F238E27FC236}">
                <a16:creationId xmlns:a16="http://schemas.microsoft.com/office/drawing/2014/main" id="{3D8F7512-053E-C617-7B97-9DE2AA1610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5724" y="3530883"/>
            <a:ext cx="3345738" cy="2372196"/>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D8B16383-EDB5-2F8E-6604-D6AADE5B2DE5}"/>
              </a:ext>
            </a:extLst>
          </p:cNvPr>
          <p:cNvSpPr txBox="1">
            <a:spLocks/>
          </p:cNvSpPr>
          <p:nvPr/>
        </p:nvSpPr>
        <p:spPr>
          <a:xfrm>
            <a:off x="485283" y="2069072"/>
            <a:ext cx="7865186" cy="3380583"/>
          </a:xfrm>
          <a:prstGeom prst="rect">
            <a:avLst/>
          </a:prstGeom>
        </p:spPr>
        <p:txBody>
          <a:bodyPr vert="horz" lIns="0" tIns="0" rIns="0" bIns="0" rtlCol="0">
            <a:noAutofit/>
          </a:bodyPr>
          <a:lst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s-ES_tradnl" sz="1600" dirty="0">
                <a:latin typeface="Calibri" panose="020F0502020204030204" pitchFamily="34" charset="0"/>
                <a:ea typeface="Calibri" panose="020F0502020204030204" pitchFamily="34" charset="0"/>
              </a:rPr>
              <a:t>Actos de injerencia: </a:t>
            </a:r>
            <a:endParaRPr lang="es-ES_tradnl" sz="1600" dirty="0"/>
          </a:p>
          <a:p>
            <a:pPr lvl="2"/>
            <a:r>
              <a:rPr lang="es-ES_tradnl" sz="1600" dirty="0"/>
              <a:t>En la </a:t>
            </a:r>
            <a:r>
              <a:rPr lang="es-ES_tradnl" sz="1600" b="1" dirty="0"/>
              <a:t>constitución, funcionamiento o administración</a:t>
            </a:r>
            <a:r>
              <a:rPr lang="es-ES_tradnl" sz="1600" dirty="0"/>
              <a:t> de organizaciones sindicales</a:t>
            </a:r>
          </a:p>
          <a:p>
            <a:pPr lvl="2"/>
            <a:r>
              <a:rPr lang="es-ES_tradnl" sz="1600" dirty="0"/>
              <a:t>Realizados por</a:t>
            </a:r>
            <a:r>
              <a:rPr lang="es-ES_tradnl" sz="1600" b="1" dirty="0"/>
              <a:t> empleadores u otras organizaciones sindicales</a:t>
            </a:r>
            <a:r>
              <a:rPr lang="es-ES_tradnl" sz="1600" dirty="0"/>
              <a:t>, directamente o por sus agentes/miembros</a:t>
            </a:r>
          </a:p>
          <a:p>
            <a:pPr marL="0" lvl="2" indent="0">
              <a:buNone/>
            </a:pPr>
            <a:endParaRPr lang="es-ES_tradnl" sz="600" dirty="0"/>
          </a:p>
          <a:p>
            <a:pPr marL="0" lvl="2" indent="0">
              <a:buFont typeface="Wingdings 3" panose="05040102010807070707" pitchFamily="18" charset="2"/>
              <a:buNone/>
            </a:pPr>
            <a:r>
              <a:rPr lang="es-ES_tradnl" sz="1600" b="1" dirty="0">
                <a:solidFill>
                  <a:schemeClr val="accent2"/>
                </a:solidFill>
                <a:latin typeface="Calibri" panose="020F0502020204030204" pitchFamily="34" charset="0"/>
                <a:ea typeface="Calibri" panose="020F0502020204030204" pitchFamily="34" charset="0"/>
              </a:rPr>
              <a:t>Ejemplos de actos considerados como injerencia:</a:t>
            </a:r>
            <a:endParaRPr lang="es-ES_tradnl" sz="1600" dirty="0">
              <a:solidFill>
                <a:schemeClr val="accent2"/>
              </a:solidFill>
            </a:endParaRPr>
          </a:p>
          <a:p>
            <a:pPr lvl="2"/>
            <a:r>
              <a:rPr lang="es-ES_tradnl" sz="1600" b="1" dirty="0"/>
              <a:t>Coacción</a:t>
            </a:r>
            <a:r>
              <a:rPr lang="es-ES_tradnl" sz="1600" dirty="0"/>
              <a:t> tendiente a obtener la renuncia a la afiliación sindical </a:t>
            </a:r>
          </a:p>
          <a:p>
            <a:pPr lvl="2"/>
            <a:r>
              <a:rPr lang="es-ES_tradnl" sz="1600" dirty="0"/>
              <a:t>Intervención del empleador para favorecer la creación de un </a:t>
            </a:r>
            <a:r>
              <a:rPr lang="es-ES_tradnl" sz="1600" b="1" dirty="0"/>
              <a:t>sindicato paralelo</a:t>
            </a:r>
          </a:p>
          <a:p>
            <a:pPr lvl="2"/>
            <a:r>
              <a:rPr lang="es-ES_tradnl" sz="1600" b="1" dirty="0"/>
              <a:t>Sobornos o favoritismo </a:t>
            </a:r>
            <a:r>
              <a:rPr lang="es-ES_tradnl" sz="1600" dirty="0"/>
              <a:t>(por ejemplo, que una organización participe en reuniones con la empresa y la otra no)</a:t>
            </a:r>
          </a:p>
          <a:p>
            <a:pPr lvl="2"/>
            <a:r>
              <a:rPr lang="es-ES_tradnl" sz="1600" dirty="0"/>
              <a:t>Empleador que </a:t>
            </a:r>
            <a:r>
              <a:rPr lang="es-ES_tradnl" sz="1600" b="1" dirty="0"/>
              <a:t>pregunta</a:t>
            </a:r>
            <a:r>
              <a:rPr lang="es-ES_tradnl" sz="1600" dirty="0"/>
              <a:t> por el estatuto sindical de sus trabajadores (aunque no quiera interferir)</a:t>
            </a:r>
          </a:p>
          <a:p>
            <a:pPr lvl="2"/>
            <a:r>
              <a:rPr lang="es-ES_tradnl" sz="1600" dirty="0"/>
              <a:t>Distribución de </a:t>
            </a:r>
            <a:r>
              <a:rPr lang="es-ES_tradnl" sz="1600" b="1" dirty="0"/>
              <a:t>formularios</a:t>
            </a:r>
            <a:r>
              <a:rPr lang="es-ES_tradnl" sz="1600" dirty="0"/>
              <a:t> de desafiliación</a:t>
            </a:r>
          </a:p>
          <a:p>
            <a:pPr lvl="2"/>
            <a:endParaRPr lang="es-ES_tradnl" sz="1600" dirty="0"/>
          </a:p>
          <a:p>
            <a:pPr marL="0" lvl="2" indent="0">
              <a:buFont typeface="Wingdings 3" panose="05040102010807070707" pitchFamily="18" charset="2"/>
              <a:buNone/>
            </a:pPr>
            <a:endParaRPr lang="es-ES_tradnl" sz="1600" dirty="0">
              <a:solidFill>
                <a:schemeClr val="accent2"/>
              </a:solidFill>
            </a:endParaRPr>
          </a:p>
        </p:txBody>
      </p:sp>
      <p:sp>
        <p:nvSpPr>
          <p:cNvPr id="3" name="Round Diagonal Corner of Rectangle 8">
            <a:extLst>
              <a:ext uri="{FF2B5EF4-FFF2-40B4-BE49-F238E27FC236}">
                <a16:creationId xmlns:a16="http://schemas.microsoft.com/office/drawing/2014/main" id="{6A95161D-5DA7-00B7-78DC-EC0D5866C3B7}"/>
              </a:ext>
            </a:extLst>
          </p:cNvPr>
          <p:cNvSpPr/>
          <p:nvPr/>
        </p:nvSpPr>
        <p:spPr>
          <a:xfrm>
            <a:off x="8350469" y="1858780"/>
            <a:ext cx="3350993" cy="1349115"/>
          </a:xfrm>
          <a:prstGeom prst="round2Diag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ES_tradnl" sz="1600" b="1" u="sng" dirty="0">
                <a:solidFill>
                  <a:schemeClr val="tx1"/>
                </a:solidFill>
              </a:rPr>
              <a:t>CLS:</a:t>
            </a:r>
            <a:r>
              <a:rPr lang="es-ES_tradnl" sz="1600" dirty="0">
                <a:solidFill>
                  <a:schemeClr val="tx1"/>
                </a:solidFill>
              </a:rPr>
              <a:t> Empleadores deben actuar con </a:t>
            </a:r>
            <a:r>
              <a:rPr lang="es-ES_tradnl" sz="1600" b="1" dirty="0">
                <a:solidFill>
                  <a:schemeClr val="tx1"/>
                </a:solidFill>
              </a:rPr>
              <a:t>gran moderación</a:t>
            </a:r>
            <a:r>
              <a:rPr lang="es-ES_tradnl" sz="1600" dirty="0">
                <a:solidFill>
                  <a:schemeClr val="tx1"/>
                </a:solidFill>
              </a:rPr>
              <a:t> en todo lo que atañe a la intervención en asuntos internos de los sindicatos</a:t>
            </a:r>
            <a:endParaRPr lang="es-ES" sz="1600" dirty="0">
              <a:solidFill>
                <a:schemeClr val="tx1"/>
              </a:solidFill>
            </a:endParaRPr>
          </a:p>
        </p:txBody>
      </p:sp>
    </p:spTree>
    <p:extLst>
      <p:ext uri="{BB962C8B-B14F-4D97-AF65-F5344CB8AC3E}">
        <p14:creationId xmlns:p14="http://schemas.microsoft.com/office/powerpoint/2010/main" val="2865116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0538" y="1423195"/>
            <a:ext cx="11210924" cy="720000"/>
          </a:xfrm>
        </p:spPr>
        <p:txBody>
          <a:bodyPr anchor="t">
            <a:normAutofit/>
          </a:bodyPr>
          <a:lstStyle/>
          <a:p>
            <a:r>
              <a:rPr lang="es-ES_tradnl" dirty="0"/>
              <a:t>Contenido de la presentación</a:t>
            </a:r>
          </a:p>
        </p:txBody>
      </p:sp>
      <p:sp>
        <p:nvSpPr>
          <p:cNvPr id="5" name="Content Placeholder 4"/>
          <p:cNvSpPr>
            <a:spLocks noGrp="1"/>
          </p:cNvSpPr>
          <p:nvPr>
            <p:ph sz="half" idx="1"/>
          </p:nvPr>
        </p:nvSpPr>
        <p:spPr>
          <a:xfrm>
            <a:off x="616611" y="2176471"/>
            <a:ext cx="7120620" cy="3482976"/>
          </a:xfrm>
        </p:spPr>
        <p:txBody>
          <a:bodyPr>
            <a:noAutofit/>
          </a:bodyPr>
          <a:lstStyle/>
          <a:p>
            <a:pPr>
              <a:spcBef>
                <a:spcPts val="600"/>
              </a:spcBef>
              <a:spcAft>
                <a:spcPts val="1200"/>
              </a:spcAft>
            </a:pPr>
            <a:r>
              <a:rPr lang="es-ES_tradnl" dirty="0"/>
              <a:t>Introducción</a:t>
            </a:r>
          </a:p>
          <a:p>
            <a:pPr>
              <a:spcBef>
                <a:spcPts val="600"/>
              </a:spcBef>
              <a:spcAft>
                <a:spcPts val="1200"/>
              </a:spcAft>
            </a:pPr>
            <a:r>
              <a:rPr lang="es-ES_tradnl" dirty="0"/>
              <a:t>Instrumentos sobre libertad sindical y negociación colectiva</a:t>
            </a:r>
          </a:p>
          <a:p>
            <a:pPr>
              <a:spcBef>
                <a:spcPts val="600"/>
              </a:spcBef>
              <a:spcAft>
                <a:spcPts val="1200"/>
              </a:spcAft>
            </a:pPr>
            <a:r>
              <a:rPr lang="es-ES_tradnl" dirty="0"/>
              <a:t>	Convenio núm. 87</a:t>
            </a:r>
          </a:p>
          <a:p>
            <a:pPr>
              <a:spcBef>
                <a:spcPts val="600"/>
              </a:spcBef>
              <a:spcAft>
                <a:spcPts val="1200"/>
              </a:spcAft>
            </a:pPr>
            <a:r>
              <a:rPr lang="es-ES_tradnl" dirty="0"/>
              <a:t>	Convenio núm. 98</a:t>
            </a:r>
          </a:p>
          <a:p>
            <a:pPr>
              <a:spcBef>
                <a:spcPts val="600"/>
              </a:spcBef>
              <a:spcAft>
                <a:spcPts val="1200"/>
              </a:spcAft>
            </a:pPr>
            <a:r>
              <a:rPr lang="es-ES_tradnl" dirty="0"/>
              <a:t>Integración de la perspectiva de género</a:t>
            </a:r>
          </a:p>
          <a:p>
            <a:pPr>
              <a:spcBef>
                <a:spcPts val="600"/>
              </a:spcBef>
              <a:spcAft>
                <a:spcPts val="1200"/>
              </a:spcAft>
            </a:pPr>
            <a:r>
              <a:rPr lang="es-ES_tradnl" dirty="0"/>
              <a:t>Comentarios de la CEACR sobre México</a:t>
            </a:r>
          </a:p>
          <a:p>
            <a:pPr>
              <a:spcBef>
                <a:spcPts val="600"/>
              </a:spcBef>
              <a:spcAft>
                <a:spcPts val="1200"/>
              </a:spcAft>
            </a:pPr>
            <a:r>
              <a:rPr lang="es-ES_tradnl" dirty="0"/>
              <a:t>Diálogo</a:t>
            </a:r>
          </a:p>
        </p:txBody>
      </p:sp>
      <p:sp>
        <p:nvSpPr>
          <p:cNvPr id="11" name="Footer Placeholder 10"/>
          <p:cNvSpPr>
            <a:spLocks noGrp="1"/>
          </p:cNvSpPr>
          <p:nvPr>
            <p:ph type="ftr" sz="quarter" idx="11"/>
          </p:nvPr>
        </p:nvSpPr>
        <p:spPr>
          <a:xfrm>
            <a:off x="490538" y="6337302"/>
            <a:ext cx="5605462" cy="180000"/>
          </a:xfrm>
        </p:spPr>
        <p:txBody>
          <a:bodyPr anchor="t">
            <a:normAutofit/>
          </a:bodyPr>
          <a:lstStyle/>
          <a:p>
            <a:pPr>
              <a:spcAft>
                <a:spcPts val="600"/>
              </a:spcAft>
            </a:pPr>
            <a:r>
              <a:rPr lang="es-ES" dirty="0"/>
              <a:t>Impulsar la justicia social, promover el trabajo decente</a:t>
            </a:r>
            <a:endParaRPr lang="en-GB" dirty="0"/>
          </a:p>
        </p:txBody>
      </p:sp>
      <p:sp>
        <p:nvSpPr>
          <p:cNvPr id="28" name="Slide Number Placeholder 27"/>
          <p:cNvSpPr>
            <a:spLocks noGrp="1"/>
          </p:cNvSpPr>
          <p:nvPr>
            <p:ph type="sldNum" sz="quarter" idx="12"/>
          </p:nvPr>
        </p:nvSpPr>
        <p:spPr>
          <a:xfrm>
            <a:off x="11161462" y="432000"/>
            <a:ext cx="540000" cy="288000"/>
          </a:xfrm>
        </p:spPr>
        <p:txBody>
          <a:bodyPr anchor="t">
            <a:normAutofit/>
          </a:bodyPr>
          <a:lstStyle/>
          <a:p>
            <a:pPr>
              <a:spcAft>
                <a:spcPts val="600"/>
              </a:spcAft>
            </a:pPr>
            <a:fld id="{856227C0-AD57-4F9B-BAE3-EEFB0D0EE427}" type="slidenum">
              <a:rPr lang="en-GB" smtClean="0"/>
              <a:pPr>
                <a:spcAft>
                  <a:spcPts val="600"/>
                </a:spcAft>
              </a:pPr>
              <a:t>2</a:t>
            </a:fld>
            <a:endParaRPr lang="en-GB"/>
          </a:p>
        </p:txBody>
      </p:sp>
      <p:sp>
        <p:nvSpPr>
          <p:cNvPr id="10" name="Date Placeholder 9"/>
          <p:cNvSpPr>
            <a:spLocks noGrp="1"/>
          </p:cNvSpPr>
          <p:nvPr>
            <p:ph type="dt" sz="half" idx="10"/>
          </p:nvPr>
        </p:nvSpPr>
        <p:spPr/>
        <p:txBody>
          <a:bodyPr/>
          <a:lstStyle/>
          <a:p>
            <a:pPr>
              <a:spcAft>
                <a:spcPts val="600"/>
              </a:spcAft>
            </a:pPr>
            <a:r>
              <a:rPr lang="en-GB"/>
              <a:t>Date: Monday / 01 / October / 2019</a:t>
            </a:r>
          </a:p>
        </p:txBody>
      </p:sp>
      <p:pic>
        <p:nvPicPr>
          <p:cNvPr id="2" name="Picture 1">
            <a:extLst>
              <a:ext uri="{FF2B5EF4-FFF2-40B4-BE49-F238E27FC236}">
                <a16:creationId xmlns:a16="http://schemas.microsoft.com/office/drawing/2014/main" id="{69E25668-DCA2-9A1F-AE43-A0D48EEC2A2E}"/>
              </a:ext>
            </a:extLst>
          </p:cNvPr>
          <p:cNvPicPr>
            <a:picLocks noChangeAspect="1"/>
          </p:cNvPicPr>
          <p:nvPr/>
        </p:nvPicPr>
        <p:blipFill>
          <a:blip r:embed="rId3"/>
          <a:stretch>
            <a:fillRect/>
          </a:stretch>
        </p:blipFill>
        <p:spPr>
          <a:xfrm>
            <a:off x="6614839" y="2952852"/>
            <a:ext cx="4353507" cy="2739871"/>
          </a:xfrm>
          <a:prstGeom prst="rect">
            <a:avLst/>
          </a:prstGeom>
        </p:spPr>
      </p:pic>
      <p:pic>
        <p:nvPicPr>
          <p:cNvPr id="3" name="Picture 2">
            <a:extLst>
              <a:ext uri="{FF2B5EF4-FFF2-40B4-BE49-F238E27FC236}">
                <a16:creationId xmlns:a16="http://schemas.microsoft.com/office/drawing/2014/main" id="{C5231DA4-600F-2DC1-E725-0BF48C9B59A5}"/>
              </a:ext>
            </a:extLst>
          </p:cNvPr>
          <p:cNvPicPr>
            <a:picLocks noChangeAspect="1"/>
          </p:cNvPicPr>
          <p:nvPr/>
        </p:nvPicPr>
        <p:blipFill>
          <a:blip r:embed="rId4"/>
          <a:stretch>
            <a:fillRect/>
          </a:stretch>
        </p:blipFill>
        <p:spPr>
          <a:xfrm>
            <a:off x="6991802" y="1161213"/>
            <a:ext cx="3859368" cy="1463616"/>
          </a:xfrm>
          <a:prstGeom prst="rect">
            <a:avLst/>
          </a:prstGeom>
        </p:spPr>
      </p:pic>
    </p:spTree>
    <p:extLst>
      <p:ext uri="{BB962C8B-B14F-4D97-AF65-F5344CB8AC3E}">
        <p14:creationId xmlns:p14="http://schemas.microsoft.com/office/powerpoint/2010/main" val="2437050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u="sng" dirty="0"/>
              <a:t>Fomento de la negociación colectiva (artículo 4)</a:t>
            </a:r>
          </a:p>
        </p:txBody>
      </p:sp>
      <p:sp>
        <p:nvSpPr>
          <p:cNvPr id="3" name="Content Placeholder 2"/>
          <p:cNvSpPr>
            <a:spLocks noGrp="1"/>
          </p:cNvSpPr>
          <p:nvPr>
            <p:ph sz="half" idx="1"/>
          </p:nvPr>
        </p:nvSpPr>
        <p:spPr>
          <a:xfrm>
            <a:off x="490538" y="2067719"/>
            <a:ext cx="7407986" cy="4065067"/>
          </a:xfrm>
        </p:spPr>
        <p:txBody>
          <a:bodyPr/>
          <a:lstStyle/>
          <a:p>
            <a:r>
              <a:rPr lang="es-ES_tradnl" dirty="0">
                <a:latin typeface="Calibri" panose="020F0502020204030204" pitchFamily="34" charset="0"/>
                <a:cs typeface="Calibri" panose="020F0502020204030204" pitchFamily="34" charset="0"/>
              </a:rPr>
              <a:t>Determinación del sindicato(s) habilitado(s) para negociar</a:t>
            </a:r>
          </a:p>
          <a:p>
            <a:pPr>
              <a:spcBef>
                <a:spcPts val="0"/>
              </a:spcBef>
              <a:spcAft>
                <a:spcPts val="0"/>
              </a:spcAft>
            </a:pPr>
            <a:endParaRPr lang="es-ES_tradnl" sz="1700" dirty="0">
              <a:latin typeface="Calibri" panose="020F0502020204030204" pitchFamily="34" charset="0"/>
              <a:cs typeface="Calibri" panose="020F0502020204030204" pitchFamily="34" charset="0"/>
            </a:endParaRPr>
          </a:p>
          <a:p>
            <a:pPr lvl="2">
              <a:spcBef>
                <a:spcPts val="0"/>
              </a:spcBef>
            </a:pPr>
            <a:r>
              <a:rPr lang="es-ES_tradnl" sz="1700" dirty="0"/>
              <a:t>Si un </a:t>
            </a:r>
            <a:r>
              <a:rPr lang="es-ES_tradnl" sz="1700" b="1" dirty="0"/>
              <a:t>sindicato distinto </a:t>
            </a:r>
            <a:r>
              <a:rPr lang="es-ES_tradnl" sz="1700" dirty="0"/>
              <a:t>del que firmó un convenio se convierte en sindicato mayoritario: puede pedir la </a:t>
            </a:r>
            <a:r>
              <a:rPr lang="es-ES_tradnl" sz="1700" b="1" dirty="0"/>
              <a:t>anulación</a:t>
            </a:r>
            <a:r>
              <a:rPr lang="es-ES_tradnl" sz="1700" dirty="0"/>
              <a:t> del mismo</a:t>
            </a:r>
          </a:p>
          <a:p>
            <a:pPr marL="0" lvl="2" indent="0">
              <a:spcBef>
                <a:spcPts val="0"/>
              </a:spcBef>
              <a:buNone/>
            </a:pPr>
            <a:endParaRPr lang="es-ES_tradnl" sz="1700" dirty="0"/>
          </a:p>
          <a:p>
            <a:pPr lvl="2"/>
            <a:r>
              <a:rPr lang="es-ES_tradnl" sz="1700" b="1" dirty="0"/>
              <a:t>Garantías</a:t>
            </a:r>
            <a:r>
              <a:rPr lang="es-ES_tradnl" sz="1700" dirty="0"/>
              <a:t> esenciales para la certificación del sindicato más representativo: </a:t>
            </a:r>
          </a:p>
          <a:p>
            <a:pPr marL="0" lvl="2" indent="0">
              <a:buNone/>
            </a:pPr>
            <a:r>
              <a:rPr lang="es-ES_tradnl" sz="1700" dirty="0"/>
              <a:t>     a) Hecha por un </a:t>
            </a:r>
            <a:r>
              <a:rPr lang="es-ES_tradnl" sz="1700" b="1" dirty="0"/>
              <a:t>organismo independiente</a:t>
            </a:r>
          </a:p>
          <a:p>
            <a:pPr marL="0" lvl="2" indent="0">
              <a:buNone/>
            </a:pPr>
            <a:r>
              <a:rPr lang="es-ES_tradnl" sz="1700" dirty="0"/>
              <a:t>     b) </a:t>
            </a:r>
            <a:r>
              <a:rPr lang="es-ES_tradnl" sz="1700" b="1" dirty="0"/>
              <a:t>Elección por mayoría</a:t>
            </a:r>
            <a:r>
              <a:rPr lang="es-ES_tradnl" sz="1700" dirty="0"/>
              <a:t> de trabajadores de la unidad interesada</a:t>
            </a:r>
          </a:p>
          <a:p>
            <a:pPr marL="0" lvl="2" indent="0">
              <a:buNone/>
            </a:pPr>
            <a:r>
              <a:rPr lang="es-ES_tradnl" sz="1700" dirty="0"/>
              <a:t>     c) Posibilidad de solicitar </a:t>
            </a:r>
            <a:r>
              <a:rPr lang="es-ES_tradnl" sz="1700" b="1" dirty="0"/>
              <a:t>nueva elección</a:t>
            </a:r>
            <a:r>
              <a:rPr lang="es-ES_tradnl" sz="1700" dirty="0"/>
              <a:t> tras un periodo dado</a:t>
            </a:r>
          </a:p>
          <a:p>
            <a:pPr marL="0" lvl="2" indent="0">
              <a:buNone/>
            </a:pPr>
            <a:endParaRPr lang="es-ES_tradnl" sz="1700" dirty="0"/>
          </a:p>
          <a:p>
            <a:pPr lvl="2"/>
            <a:r>
              <a:rPr lang="es-ES_tradnl" sz="1700" dirty="0">
                <a:ea typeface="Calibri" panose="020F0502020204030204" pitchFamily="34" charset="0"/>
              </a:rPr>
              <a:t>S</a:t>
            </a:r>
            <a:r>
              <a:rPr lang="es-ES_tradnl" sz="1700" dirty="0">
                <a:effectLst/>
                <a:ea typeface="Calibri" panose="020F0502020204030204" pitchFamily="34" charset="0"/>
              </a:rPr>
              <a:t>uministrar toda la </a:t>
            </a:r>
            <a:r>
              <a:rPr lang="es-ES_tradnl" sz="1700" b="1" dirty="0">
                <a:effectLst/>
                <a:ea typeface="Calibri" panose="020F0502020204030204" pitchFamily="34" charset="0"/>
              </a:rPr>
              <a:t>información electoral</a:t>
            </a:r>
            <a:r>
              <a:rPr lang="es-ES_tradnl" sz="1700" dirty="0">
                <a:effectLst/>
                <a:ea typeface="Calibri" panose="020F0502020204030204" pitchFamily="34" charset="0"/>
              </a:rPr>
              <a:t> pertinente, incluida la manera de votar contra un sindicato</a:t>
            </a:r>
            <a:r>
              <a:rPr lang="es-ES_tradnl" sz="1700" dirty="0">
                <a:ea typeface="Calibri" panose="020F0502020204030204" pitchFamily="34" charset="0"/>
              </a:rPr>
              <a:t>: aceptable (sin injerencia)</a:t>
            </a:r>
          </a:p>
          <a:p>
            <a:pPr marL="0" lvl="2" indent="0">
              <a:buNone/>
            </a:pPr>
            <a:endParaRPr lang="es-ES_tradnl" dirty="0"/>
          </a:p>
          <a:p>
            <a:pPr marL="0" lvl="2" indent="0">
              <a:buNone/>
            </a:pPr>
            <a:endParaRPr lang="es-ES_tradnl" dirty="0"/>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s-ES" dirty="0"/>
              <a:t>Impulsar la justicia social, promover el trabajo decente</a:t>
            </a:r>
            <a:endParaRPr lang="en-GB" dirty="0"/>
          </a:p>
        </p:txBody>
      </p:sp>
      <p:sp>
        <p:nvSpPr>
          <p:cNvPr id="7" name="Slide Number Placeholder 6"/>
          <p:cNvSpPr>
            <a:spLocks noGrp="1"/>
          </p:cNvSpPr>
          <p:nvPr>
            <p:ph type="sldNum" sz="quarter" idx="12"/>
          </p:nvPr>
        </p:nvSpPr>
        <p:spPr/>
        <p:txBody>
          <a:bodyPr/>
          <a:lstStyle/>
          <a:p>
            <a:fld id="{856227C0-AD57-4F9B-BAE3-EEFB0D0EE427}" type="slidenum">
              <a:rPr lang="en-GB" smtClean="0"/>
              <a:pPr/>
              <a:t>20</a:t>
            </a:fld>
            <a:endParaRPr lang="en-GB"/>
          </a:p>
        </p:txBody>
      </p:sp>
      <p:sp>
        <p:nvSpPr>
          <p:cNvPr id="4" name="Round Diagonal Corner of Rectangle 3">
            <a:extLst>
              <a:ext uri="{FF2B5EF4-FFF2-40B4-BE49-F238E27FC236}">
                <a16:creationId xmlns:a16="http://schemas.microsoft.com/office/drawing/2014/main" id="{B412DF49-5A5B-1BF1-DE96-CFF2D9B85471}"/>
              </a:ext>
            </a:extLst>
          </p:cNvPr>
          <p:cNvSpPr/>
          <p:nvPr/>
        </p:nvSpPr>
        <p:spPr>
          <a:xfrm>
            <a:off x="8119241" y="2143195"/>
            <a:ext cx="3582221" cy="1526436"/>
          </a:xfrm>
          <a:prstGeom prst="round2Diag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ES_tradnl" sz="1600" b="1" u="sng" dirty="0">
                <a:solidFill>
                  <a:schemeClr val="bg1"/>
                </a:solidFill>
              </a:rPr>
              <a:t>CLS - Ejemplo (Pakistán)</a:t>
            </a:r>
            <a:endParaRPr lang="en-GB" sz="1600" b="1" u="sng" dirty="0">
              <a:solidFill>
                <a:schemeClr val="bg1"/>
              </a:solidFill>
            </a:endParaRPr>
          </a:p>
          <a:p>
            <a:r>
              <a:rPr lang="es-ES_tradnl" sz="1600" b="1" dirty="0">
                <a:solidFill>
                  <a:schemeClr val="bg1"/>
                </a:solidFill>
              </a:rPr>
              <a:t>Cambio en la fuerza </a:t>
            </a:r>
            <a:r>
              <a:rPr lang="es-ES_tradnl" sz="1600" dirty="0">
                <a:solidFill>
                  <a:schemeClr val="bg1"/>
                </a:solidFill>
              </a:rPr>
              <a:t>relativa de sindicatos que compiten para la representación exclusiva: deseable que </a:t>
            </a:r>
            <a:r>
              <a:rPr lang="es-ES_tradnl" sz="1600" b="1" dirty="0">
                <a:solidFill>
                  <a:schemeClr val="bg1"/>
                </a:solidFill>
              </a:rPr>
              <a:t>revisión</a:t>
            </a:r>
            <a:r>
              <a:rPr lang="es-ES_tradnl" sz="1600" dirty="0">
                <a:solidFill>
                  <a:schemeClr val="bg1"/>
                </a:solidFill>
              </a:rPr>
              <a:t> sea posible</a:t>
            </a:r>
          </a:p>
        </p:txBody>
      </p:sp>
      <p:sp>
        <p:nvSpPr>
          <p:cNvPr id="8" name="Round Diagonal Corner of Rectangle 7">
            <a:extLst>
              <a:ext uri="{FF2B5EF4-FFF2-40B4-BE49-F238E27FC236}">
                <a16:creationId xmlns:a16="http://schemas.microsoft.com/office/drawing/2014/main" id="{67D215AB-D20C-5641-4F3A-C2244F3EC93B}"/>
              </a:ext>
            </a:extLst>
          </p:cNvPr>
          <p:cNvSpPr/>
          <p:nvPr/>
        </p:nvSpPr>
        <p:spPr>
          <a:xfrm>
            <a:off x="8119241" y="4671587"/>
            <a:ext cx="3543496" cy="1526436"/>
          </a:xfrm>
          <a:prstGeom prst="round2Diag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ES_tradnl" sz="1600" b="1" u="sng" dirty="0">
                <a:solidFill>
                  <a:schemeClr val="bg1"/>
                </a:solidFill>
              </a:rPr>
              <a:t>CLS - Ejemplo (Estados Unidos)</a:t>
            </a:r>
            <a:endParaRPr lang="en-GB" sz="1600" b="1" u="sng" dirty="0">
              <a:solidFill>
                <a:schemeClr val="bg1"/>
              </a:solidFill>
            </a:endParaRPr>
          </a:p>
          <a:p>
            <a:r>
              <a:rPr lang="es-ES_tradnl" sz="1600" b="1" dirty="0">
                <a:solidFill>
                  <a:schemeClr val="bg1"/>
                </a:solidFill>
              </a:rPr>
              <a:t>Libertad de expresión </a:t>
            </a:r>
            <a:r>
              <a:rPr lang="es-ES_tradnl" sz="1600" dirty="0">
                <a:solidFill>
                  <a:schemeClr val="bg1"/>
                </a:solidFill>
              </a:rPr>
              <a:t>de los empleadores y </a:t>
            </a:r>
            <a:r>
              <a:rPr lang="es-ES_tradnl" sz="1600" b="1" dirty="0">
                <a:solidFill>
                  <a:schemeClr val="bg1"/>
                </a:solidFill>
              </a:rPr>
              <a:t>libertad sindical </a:t>
            </a:r>
            <a:r>
              <a:rPr lang="es-ES_tradnl" sz="1600" dirty="0">
                <a:solidFill>
                  <a:schemeClr val="bg1"/>
                </a:solidFill>
              </a:rPr>
              <a:t>no deben convertirse en derechos contrapuestos </a:t>
            </a:r>
          </a:p>
        </p:txBody>
      </p:sp>
    </p:spTree>
    <p:extLst>
      <p:ext uri="{BB962C8B-B14F-4D97-AF65-F5344CB8AC3E}">
        <p14:creationId xmlns:p14="http://schemas.microsoft.com/office/powerpoint/2010/main" val="2555456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t>Principios en la negociación colectiva</a:t>
            </a:r>
          </a:p>
        </p:txBody>
      </p:sp>
      <p:sp>
        <p:nvSpPr>
          <p:cNvPr id="3" name="Content Placeholder 2"/>
          <p:cNvSpPr>
            <a:spLocks noGrp="1"/>
          </p:cNvSpPr>
          <p:nvPr>
            <p:ph sz="half" idx="1"/>
          </p:nvPr>
        </p:nvSpPr>
        <p:spPr>
          <a:xfrm>
            <a:off x="490537" y="1891145"/>
            <a:ext cx="11313536" cy="4446157"/>
          </a:xfrm>
        </p:spPr>
        <p:txBody>
          <a:bodyPr/>
          <a:lstStyle/>
          <a:p>
            <a:r>
              <a:rPr lang="es-ES_tradnl" sz="2400" dirty="0">
                <a:latin typeface="Calibri" panose="020F0502020204030204" pitchFamily="34" charset="0"/>
                <a:cs typeface="Calibri" panose="020F0502020204030204" pitchFamily="34" charset="0"/>
              </a:rPr>
              <a:t>Principios básicos</a:t>
            </a:r>
          </a:p>
          <a:p>
            <a:pPr lvl="2"/>
            <a:endParaRPr lang="es-ES_tradnl" sz="400" b="1" dirty="0">
              <a:effectLst/>
              <a:ea typeface="Calibri" panose="020F0502020204030204" pitchFamily="34" charset="0"/>
            </a:endParaRPr>
          </a:p>
          <a:p>
            <a:pPr lvl="2"/>
            <a:r>
              <a:rPr lang="es-ES_tradnl" b="1" dirty="0">
                <a:effectLst/>
                <a:ea typeface="Calibri" panose="020F0502020204030204" pitchFamily="34" charset="0"/>
              </a:rPr>
              <a:t>Negociación libre y voluntaria: </a:t>
            </a:r>
            <a:r>
              <a:rPr lang="es-ES_tradnl" dirty="0">
                <a:ea typeface="Calibri" panose="020F0502020204030204" pitchFamily="34" charset="0"/>
              </a:rPr>
              <a:t>Las partes deben ser autónomas</a:t>
            </a:r>
          </a:p>
          <a:p>
            <a:pPr lvl="2"/>
            <a:endParaRPr lang="es-ES_tradnl" sz="400" dirty="0">
              <a:ea typeface="Calibri" panose="020F0502020204030204" pitchFamily="34" charset="0"/>
            </a:endParaRPr>
          </a:p>
          <a:p>
            <a:pPr lvl="2"/>
            <a:r>
              <a:rPr lang="es-ES_tradnl" b="1" dirty="0">
                <a:ea typeface="Calibri" panose="020F0502020204030204" pitchFamily="34" charset="0"/>
              </a:rPr>
              <a:t>Negociación de buena fe:</a:t>
            </a:r>
          </a:p>
          <a:p>
            <a:pPr marL="612000" lvl="2">
              <a:buFont typeface="Wingdings" panose="05000000000000000000" pitchFamily="2" charset="2"/>
              <a:buChar char="q"/>
            </a:pPr>
            <a:r>
              <a:rPr lang="es-ES_tradnl" b="1" dirty="0">
                <a:ea typeface="Calibri" panose="020F0502020204030204" pitchFamily="34" charset="0"/>
              </a:rPr>
              <a:t>Reconocimiento</a:t>
            </a:r>
            <a:r>
              <a:rPr lang="es-ES_tradnl" dirty="0">
                <a:ea typeface="Calibri" panose="020F0502020204030204" pitchFamily="34" charset="0"/>
              </a:rPr>
              <a:t> de las partes</a:t>
            </a:r>
          </a:p>
          <a:p>
            <a:pPr marL="612000" lvl="2">
              <a:buFont typeface="Wingdings" panose="05000000000000000000" pitchFamily="2" charset="2"/>
              <a:buChar char="q"/>
            </a:pPr>
            <a:r>
              <a:rPr lang="es-ES_tradnl" dirty="0">
                <a:ea typeface="Calibri" panose="020F0502020204030204" pitchFamily="34" charset="0"/>
              </a:rPr>
              <a:t>Procurar </a:t>
            </a:r>
            <a:r>
              <a:rPr lang="es-ES_tradnl" b="1" dirty="0">
                <a:ea typeface="Calibri" panose="020F0502020204030204" pitchFamily="34" charset="0"/>
              </a:rPr>
              <a:t>llegar</a:t>
            </a:r>
            <a:r>
              <a:rPr lang="es-ES_tradnl" dirty="0">
                <a:ea typeface="Calibri" panose="020F0502020204030204" pitchFamily="34" charset="0"/>
              </a:rPr>
              <a:t> a un acuerdo</a:t>
            </a:r>
          </a:p>
          <a:p>
            <a:pPr marL="612000" lvl="2">
              <a:buFont typeface="Wingdings" panose="05000000000000000000" pitchFamily="2" charset="2"/>
              <a:buChar char="q"/>
            </a:pPr>
            <a:r>
              <a:rPr lang="es-ES_tradnl" dirty="0">
                <a:ea typeface="Calibri" panose="020F0502020204030204" pitchFamily="34" charset="0"/>
              </a:rPr>
              <a:t>Mantener negociaciones </a:t>
            </a:r>
            <a:r>
              <a:rPr lang="es-ES_tradnl" b="1" dirty="0">
                <a:ea typeface="Calibri" panose="020F0502020204030204" pitchFamily="34" charset="0"/>
              </a:rPr>
              <a:t>verdaderas y constructivas</a:t>
            </a:r>
          </a:p>
          <a:p>
            <a:pPr marL="612000" lvl="2">
              <a:buFont typeface="Wingdings" panose="05000000000000000000" pitchFamily="2" charset="2"/>
              <a:buChar char="q"/>
            </a:pPr>
            <a:r>
              <a:rPr lang="es-ES_tradnl" dirty="0">
                <a:ea typeface="Calibri" panose="020F0502020204030204" pitchFamily="34" charset="0"/>
              </a:rPr>
              <a:t>Evitar las </a:t>
            </a:r>
            <a:r>
              <a:rPr lang="es-ES_tradnl" b="1" dirty="0">
                <a:ea typeface="Calibri" panose="020F0502020204030204" pitchFamily="34" charset="0"/>
              </a:rPr>
              <a:t>demoras injustificadas </a:t>
            </a:r>
            <a:r>
              <a:rPr lang="es-ES_tradnl" dirty="0">
                <a:ea typeface="Calibri" panose="020F0502020204030204" pitchFamily="34" charset="0"/>
              </a:rPr>
              <a:t>en las negociaciones</a:t>
            </a:r>
          </a:p>
          <a:p>
            <a:pPr marL="612000" lvl="2">
              <a:buFont typeface="Wingdings" panose="05000000000000000000" pitchFamily="2" charset="2"/>
              <a:buChar char="q"/>
            </a:pPr>
            <a:r>
              <a:rPr lang="es-ES_tradnl" b="1" dirty="0">
                <a:ea typeface="Calibri" panose="020F0502020204030204" pitchFamily="34" charset="0"/>
              </a:rPr>
              <a:t>Respetar mutuamente los compromisos adquiridos </a:t>
            </a:r>
            <a:r>
              <a:rPr lang="es-ES_tradnl" dirty="0">
                <a:ea typeface="Calibri" panose="020F0502020204030204" pitchFamily="34" charset="0"/>
              </a:rPr>
              <a:t>y los resultados obtenidos mediante la negociación</a:t>
            </a:r>
          </a:p>
          <a:p>
            <a:pPr lvl="2"/>
            <a:endParaRPr lang="es-ES_tradnl" sz="400" b="1" dirty="0">
              <a:ea typeface="Calibri" panose="020F0502020204030204" pitchFamily="34" charset="0"/>
            </a:endParaRPr>
          </a:p>
          <a:p>
            <a:pPr lvl="2"/>
            <a:r>
              <a:rPr lang="es-ES" sz="1800" b="1" dirty="0">
                <a:effectLst/>
                <a:ea typeface="Calibri" panose="020F0502020204030204" pitchFamily="34" charset="0"/>
              </a:rPr>
              <a:t>Ver: </a:t>
            </a:r>
            <a:r>
              <a:rPr lang="es-ES" sz="1800" b="1" u="sng" dirty="0">
                <a:effectLst/>
                <a:ea typeface="Calibri" panose="020F0502020204030204" pitchFamily="34" charset="0"/>
              </a:rPr>
              <a:t>Recomendación sobre la negociación colectiva, 1981 (núm. 163)</a:t>
            </a:r>
            <a:endParaRPr lang="es-ES" sz="1800" b="1" dirty="0">
              <a:effectLst/>
              <a:ea typeface="Calibri" panose="020F0502020204030204" pitchFamily="34" charset="0"/>
            </a:endParaRPr>
          </a:p>
          <a:p>
            <a:pPr lvl="2"/>
            <a:endParaRPr lang="es-ES_tradnl" b="1" dirty="0">
              <a:ea typeface="Calibri" panose="020F0502020204030204" pitchFamily="34" charset="0"/>
            </a:endParaRPr>
          </a:p>
          <a:p>
            <a:pPr marL="612000" lvl="2">
              <a:buFont typeface="Wingdings" panose="05000000000000000000" pitchFamily="2" charset="2"/>
              <a:buChar char="q"/>
            </a:pPr>
            <a:endParaRPr lang="es-ES_tradnl" dirty="0">
              <a:ea typeface="Calibri" panose="020F0502020204030204" pitchFamily="34" charset="0"/>
            </a:endParaRPr>
          </a:p>
          <a:p>
            <a:pPr lvl="4"/>
            <a:endParaRPr lang="es-ES_tradnl" b="1" dirty="0">
              <a:ea typeface="Calibri" panose="020F0502020204030204" pitchFamily="34" charset="0"/>
            </a:endParaRPr>
          </a:p>
          <a:p>
            <a:pPr lvl="3"/>
            <a:endParaRPr lang="es-ES_tradnl" b="1" dirty="0">
              <a:ea typeface="Calibri" panose="020F0502020204030204" pitchFamily="34" charset="0"/>
            </a:endParaRPr>
          </a:p>
          <a:p>
            <a:pPr lvl="2"/>
            <a:endParaRPr lang="es-ES_tradnl" dirty="0">
              <a:ea typeface="Calibri" panose="020F0502020204030204" pitchFamily="34" charset="0"/>
            </a:endParaRPr>
          </a:p>
          <a:p>
            <a:pPr lvl="2"/>
            <a:endParaRPr lang="es-ES_tradnl" sz="1800" dirty="0">
              <a:effectLst/>
              <a:ea typeface="Calibri" panose="020F0502020204030204" pitchFamily="34" charset="0"/>
            </a:endParaRPr>
          </a:p>
          <a:p>
            <a:pPr lvl="2"/>
            <a:endParaRPr lang="es-ES_tradnl" b="1" dirty="0">
              <a:solidFill>
                <a:schemeClr val="accent2"/>
              </a:solidFill>
              <a:latin typeface="Calibri" panose="020F0502020204030204" pitchFamily="34" charset="0"/>
              <a:cs typeface="Calibri" panose="020F0502020204030204" pitchFamily="34" charset="0"/>
            </a:endParaRPr>
          </a:p>
          <a:p>
            <a:pPr marL="0" lvl="2" indent="0">
              <a:buNone/>
            </a:pPr>
            <a:endParaRPr lang="es-ES_tradnl" dirty="0"/>
          </a:p>
          <a:p>
            <a:pPr marL="0" lvl="2" indent="0">
              <a:buNone/>
            </a:pPr>
            <a:endParaRPr lang="es-ES_tradnl" dirty="0"/>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a:xfrm>
            <a:off x="490538" y="6513876"/>
            <a:ext cx="5605462" cy="180000"/>
          </a:xfrm>
        </p:spPr>
        <p:txBody>
          <a:bodyPr/>
          <a:lstStyle/>
          <a:p>
            <a:r>
              <a:rPr lang="es-ES" dirty="0"/>
              <a:t>Impulsar la justicia social, promover el trabajo decente</a:t>
            </a:r>
            <a:endParaRPr lang="en-GB" dirty="0"/>
          </a:p>
        </p:txBody>
      </p:sp>
      <p:sp>
        <p:nvSpPr>
          <p:cNvPr id="7" name="Slide Number Placeholder 6"/>
          <p:cNvSpPr>
            <a:spLocks noGrp="1"/>
          </p:cNvSpPr>
          <p:nvPr>
            <p:ph type="sldNum" sz="quarter" idx="12"/>
          </p:nvPr>
        </p:nvSpPr>
        <p:spPr/>
        <p:txBody>
          <a:bodyPr/>
          <a:lstStyle/>
          <a:p>
            <a:fld id="{856227C0-AD57-4F9B-BAE3-EEFB0D0EE427}" type="slidenum">
              <a:rPr lang="en-GB" smtClean="0"/>
              <a:pPr/>
              <a:t>21</a:t>
            </a:fld>
            <a:endParaRPr lang="en-GB"/>
          </a:p>
        </p:txBody>
      </p:sp>
    </p:spTree>
    <p:extLst>
      <p:ext uri="{BB962C8B-B14F-4D97-AF65-F5344CB8AC3E}">
        <p14:creationId xmlns:p14="http://schemas.microsoft.com/office/powerpoint/2010/main" val="32383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538" y="2853559"/>
            <a:ext cx="9709752" cy="816953"/>
          </a:xfrm>
        </p:spPr>
        <p:txBody>
          <a:bodyPr/>
          <a:lstStyle/>
          <a:p>
            <a:r>
              <a:rPr lang="es-ES_tradnl" sz="4000" dirty="0"/>
              <a:t>Integración de la perspectiva de género</a:t>
            </a:r>
            <a:br>
              <a:rPr lang="es-ES_tradnl" sz="4000" dirty="0"/>
            </a:br>
            <a:r>
              <a:rPr lang="es-ES_tradnl" sz="4000" dirty="0"/>
              <a:t> </a:t>
            </a:r>
            <a:br>
              <a:rPr lang="es-ES_tradnl" sz="4000" dirty="0"/>
            </a:br>
            <a:br>
              <a:rPr lang="es-ES_tradnl" sz="4000" dirty="0"/>
            </a:br>
            <a:br>
              <a:rPr lang="es-ES_tradnl" dirty="0"/>
            </a:br>
            <a:endParaRPr lang="es-ES_tradnl" dirty="0"/>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dirty="0"/>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22</a:t>
            </a:fld>
            <a:endParaRPr lang="en-GB"/>
          </a:p>
        </p:txBody>
      </p:sp>
    </p:spTree>
    <p:extLst>
      <p:ext uri="{BB962C8B-B14F-4D97-AF65-F5344CB8AC3E}">
        <p14:creationId xmlns:p14="http://schemas.microsoft.com/office/powerpoint/2010/main" val="778321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t>Perspectiva de género</a:t>
            </a:r>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s-ES" dirty="0"/>
              <a:t>Impulsar la justicia social, promover el trabajo decente</a:t>
            </a:r>
            <a:endParaRPr lang="en-GB" dirty="0"/>
          </a:p>
        </p:txBody>
      </p:sp>
      <p:sp>
        <p:nvSpPr>
          <p:cNvPr id="7" name="Slide Number Placeholder 6"/>
          <p:cNvSpPr>
            <a:spLocks noGrp="1"/>
          </p:cNvSpPr>
          <p:nvPr>
            <p:ph type="sldNum" sz="quarter" idx="12"/>
          </p:nvPr>
        </p:nvSpPr>
        <p:spPr/>
        <p:txBody>
          <a:bodyPr/>
          <a:lstStyle/>
          <a:p>
            <a:fld id="{856227C0-AD57-4F9B-BAE3-EEFB0D0EE427}" type="slidenum">
              <a:rPr lang="en-GB" smtClean="0"/>
              <a:pPr/>
              <a:t>23</a:t>
            </a:fld>
            <a:endParaRPr lang="en-GB"/>
          </a:p>
        </p:txBody>
      </p:sp>
      <p:sp>
        <p:nvSpPr>
          <p:cNvPr id="8" name="Content Placeholder 2">
            <a:extLst>
              <a:ext uri="{FF2B5EF4-FFF2-40B4-BE49-F238E27FC236}">
                <a16:creationId xmlns:a16="http://schemas.microsoft.com/office/drawing/2014/main" id="{4218CF3B-B064-8D7C-F3AF-DCCED4B1264B}"/>
              </a:ext>
            </a:extLst>
          </p:cNvPr>
          <p:cNvSpPr txBox="1">
            <a:spLocks/>
          </p:cNvSpPr>
          <p:nvPr/>
        </p:nvSpPr>
        <p:spPr>
          <a:xfrm>
            <a:off x="490538" y="1949434"/>
            <a:ext cx="10504012" cy="677398"/>
          </a:xfrm>
          <a:prstGeom prst="rect">
            <a:avLst/>
          </a:prstGeom>
        </p:spPr>
        <p:txBody>
          <a:bodyPr vert="horz" lIns="0" tIns="0" rIns="0" bIns="0" rtlCol="0">
            <a:noAutofit/>
          </a:bodyPr>
          <a:lst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spcAft>
                <a:spcPts val="600"/>
              </a:spcAft>
            </a:pPr>
            <a:r>
              <a:rPr lang="es-ES_tradnl" sz="1600" dirty="0"/>
              <a:t>La </a:t>
            </a:r>
            <a:r>
              <a:rPr lang="es-ES_tradnl" sz="1600" b="1" dirty="0"/>
              <a:t>OIT</a:t>
            </a:r>
            <a:r>
              <a:rPr lang="es-ES_tradnl" sz="1600" dirty="0"/>
              <a:t> sigue centrándose en la igualdad de género y en dar voz y representación a las mujeres</a:t>
            </a:r>
          </a:p>
          <a:p>
            <a:pPr lvl="2">
              <a:spcAft>
                <a:spcPts val="600"/>
              </a:spcAft>
            </a:pPr>
            <a:r>
              <a:rPr lang="es-ES_tradnl" sz="1600" dirty="0"/>
              <a:t>También anima a los </a:t>
            </a:r>
            <a:r>
              <a:rPr lang="es-ES_tradnl" sz="1600" b="1" dirty="0"/>
              <a:t>Estados miembros</a:t>
            </a:r>
            <a:r>
              <a:rPr lang="es-ES_tradnl" sz="1600" dirty="0"/>
              <a:t> a tomar medidas al respecto</a:t>
            </a:r>
          </a:p>
        </p:txBody>
      </p:sp>
      <p:sp>
        <p:nvSpPr>
          <p:cNvPr id="9" name="Content Placeholder 2">
            <a:extLst>
              <a:ext uri="{FF2B5EF4-FFF2-40B4-BE49-F238E27FC236}">
                <a16:creationId xmlns:a16="http://schemas.microsoft.com/office/drawing/2014/main" id="{6DA6A850-DB38-34E4-B006-27FC777BA1DA}"/>
              </a:ext>
            </a:extLst>
          </p:cNvPr>
          <p:cNvSpPr txBox="1">
            <a:spLocks/>
          </p:cNvSpPr>
          <p:nvPr/>
        </p:nvSpPr>
        <p:spPr>
          <a:xfrm>
            <a:off x="490538" y="2846390"/>
            <a:ext cx="6266723" cy="2893853"/>
          </a:xfrm>
          <a:prstGeom prst="rect">
            <a:avLst/>
          </a:prstGeom>
        </p:spPr>
        <p:txBody>
          <a:bodyPr vert="horz" lIns="0" tIns="0" rIns="0" bIns="0" rtlCol="0">
            <a:noAutofit/>
          </a:bodyPr>
          <a:lst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buNone/>
            </a:pPr>
            <a:r>
              <a:rPr lang="es-ES_tradnl" b="1" dirty="0">
                <a:solidFill>
                  <a:srgbClr val="FF0000"/>
                </a:solidFill>
              </a:rPr>
              <a:t>Legislación nacional</a:t>
            </a:r>
          </a:p>
          <a:p>
            <a:pPr lvl="2">
              <a:spcAft>
                <a:spcPts val="1000"/>
              </a:spcAft>
            </a:pPr>
            <a:r>
              <a:rPr lang="es-ES_tradnl" sz="1600" dirty="0"/>
              <a:t>Atención especial a las </a:t>
            </a:r>
            <a:r>
              <a:rPr lang="es-ES_tradnl" sz="1600" b="1" dirty="0"/>
              <a:t>mujeres y trabajadores vulnerables</a:t>
            </a:r>
            <a:r>
              <a:rPr lang="es-ES_tradnl" sz="1600" dirty="0"/>
              <a:t> en las leyes y políticas nacionales relativas a la libertad sindical y negociación colectiva</a:t>
            </a:r>
          </a:p>
          <a:p>
            <a:pPr marL="0" lvl="2" indent="0">
              <a:buNone/>
            </a:pPr>
            <a:r>
              <a:rPr lang="es-ES_tradnl" b="1" dirty="0">
                <a:solidFill>
                  <a:srgbClr val="FF0000"/>
                </a:solidFill>
              </a:rPr>
              <a:t>Memorias del Gobierno</a:t>
            </a:r>
          </a:p>
          <a:p>
            <a:pPr lvl="2"/>
            <a:r>
              <a:rPr lang="es-ES_tradnl" sz="1600" dirty="0"/>
              <a:t>Formación de los oficiales pertinentes sobre la importancia de la </a:t>
            </a:r>
            <a:r>
              <a:rPr lang="es-ES_tradnl" sz="1600" b="1" dirty="0"/>
              <a:t>integración</a:t>
            </a:r>
            <a:r>
              <a:rPr lang="es-ES_tradnl" sz="1600" dirty="0"/>
              <a:t> de la perspectiva de género</a:t>
            </a:r>
          </a:p>
          <a:p>
            <a:pPr lvl="2"/>
            <a:r>
              <a:rPr lang="es-ES_tradnl" sz="1600" b="1" dirty="0"/>
              <a:t>Estadísticas desglosadas </a:t>
            </a:r>
            <a:r>
              <a:rPr lang="es-ES_tradnl" sz="1600" dirty="0"/>
              <a:t>por género (por ejemplo, afiliados y dirigentes sindicales, discriminación antisindical, etc.)</a:t>
            </a:r>
          </a:p>
          <a:p>
            <a:pPr marL="0" lvl="2" indent="0">
              <a:buFont typeface="Wingdings 3" panose="05040102010807070707" pitchFamily="18" charset="2"/>
              <a:buNone/>
            </a:pPr>
            <a:endParaRPr lang="es-ES_tradnl" dirty="0"/>
          </a:p>
        </p:txBody>
      </p:sp>
      <p:pic>
        <p:nvPicPr>
          <p:cNvPr id="4" name="Picture 3">
            <a:extLst>
              <a:ext uri="{FF2B5EF4-FFF2-40B4-BE49-F238E27FC236}">
                <a16:creationId xmlns:a16="http://schemas.microsoft.com/office/drawing/2014/main" id="{68CF4112-508B-CFA8-58C7-E6628FC0C474}"/>
              </a:ext>
            </a:extLst>
          </p:cNvPr>
          <p:cNvPicPr>
            <a:picLocks noChangeAspect="1"/>
          </p:cNvPicPr>
          <p:nvPr/>
        </p:nvPicPr>
        <p:blipFill>
          <a:blip r:embed="rId3"/>
          <a:stretch>
            <a:fillRect/>
          </a:stretch>
        </p:blipFill>
        <p:spPr>
          <a:xfrm>
            <a:off x="7016454" y="2624022"/>
            <a:ext cx="4548528" cy="3214293"/>
          </a:xfrm>
          <a:prstGeom prst="rect">
            <a:avLst/>
          </a:prstGeom>
        </p:spPr>
      </p:pic>
    </p:spTree>
    <p:extLst>
      <p:ext uri="{BB962C8B-B14F-4D97-AF65-F5344CB8AC3E}">
        <p14:creationId xmlns:p14="http://schemas.microsoft.com/office/powerpoint/2010/main" val="4264391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537" y="2872800"/>
            <a:ext cx="7801056" cy="608525"/>
          </a:xfrm>
        </p:spPr>
        <p:txBody>
          <a:bodyPr/>
          <a:lstStyle/>
          <a:p>
            <a:r>
              <a:rPr lang="es-ES_tradnl" dirty="0"/>
              <a:t>Comentarios de la CEACR sobre México</a:t>
            </a:r>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24</a:t>
            </a:fld>
            <a:endParaRPr lang="en-GB"/>
          </a:p>
        </p:txBody>
      </p:sp>
    </p:spTree>
    <p:extLst>
      <p:ext uri="{BB962C8B-B14F-4D97-AF65-F5344CB8AC3E}">
        <p14:creationId xmlns:p14="http://schemas.microsoft.com/office/powerpoint/2010/main" val="1061956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E324F-091D-02A7-2320-7BD2AA40009E}"/>
              </a:ext>
            </a:extLst>
          </p:cNvPr>
          <p:cNvSpPr>
            <a:spLocks noGrp="1"/>
          </p:cNvSpPr>
          <p:nvPr>
            <p:ph type="title"/>
          </p:nvPr>
        </p:nvSpPr>
        <p:spPr/>
        <p:txBody>
          <a:bodyPr/>
          <a:lstStyle/>
          <a:p>
            <a:r>
              <a:rPr lang="es-MX" dirty="0"/>
              <a:t>Reforma laboral</a:t>
            </a:r>
            <a:endParaRPr lang="en-CH" dirty="0"/>
          </a:p>
        </p:txBody>
      </p:sp>
      <p:sp>
        <p:nvSpPr>
          <p:cNvPr id="3" name="Content Placeholder 2">
            <a:extLst>
              <a:ext uri="{FF2B5EF4-FFF2-40B4-BE49-F238E27FC236}">
                <a16:creationId xmlns:a16="http://schemas.microsoft.com/office/drawing/2014/main" id="{06FBAB06-936B-B002-AEC7-92E34B545946}"/>
              </a:ext>
            </a:extLst>
          </p:cNvPr>
          <p:cNvSpPr>
            <a:spLocks noGrp="1"/>
          </p:cNvSpPr>
          <p:nvPr>
            <p:ph sz="half" idx="1"/>
          </p:nvPr>
        </p:nvSpPr>
        <p:spPr>
          <a:xfrm>
            <a:off x="490538" y="1951829"/>
            <a:ext cx="6182344" cy="3482976"/>
          </a:xfrm>
        </p:spPr>
        <p:txBody>
          <a:bodyPr/>
          <a:lstStyle/>
          <a:p>
            <a:pPr>
              <a:spcBef>
                <a:spcPts val="300"/>
              </a:spcBef>
              <a:spcAft>
                <a:spcPts val="1000"/>
              </a:spcAft>
            </a:pPr>
            <a:r>
              <a:rPr lang="es-ES_tradnl" dirty="0"/>
              <a:t>Gobierno</a:t>
            </a:r>
          </a:p>
          <a:p>
            <a:pPr marL="285750" indent="-285750">
              <a:spcBef>
                <a:spcPts val="300"/>
              </a:spcBef>
              <a:spcAft>
                <a:spcPts val="1000"/>
              </a:spcAft>
              <a:buFont typeface="Arial" panose="020B0604020202020204" pitchFamily="34" charset="0"/>
              <a:buChar char="•"/>
            </a:pPr>
            <a:r>
              <a:rPr lang="es-ES_tradnl" sz="1300" dirty="0">
                <a:solidFill>
                  <a:schemeClr val="tx1"/>
                </a:solidFill>
              </a:rPr>
              <a:t>Nuevo modelo de relaciones laborales </a:t>
            </a:r>
            <a:r>
              <a:rPr lang="es-ES_tradnl" sz="1300" b="0" dirty="0">
                <a:solidFill>
                  <a:schemeClr val="tx1"/>
                </a:solidFill>
              </a:rPr>
              <a:t>que garantice el pleno ejercicio de la libertad sindical </a:t>
            </a:r>
          </a:p>
          <a:p>
            <a:pPr marL="285750" indent="-285750">
              <a:spcBef>
                <a:spcPts val="300"/>
              </a:spcBef>
              <a:spcAft>
                <a:spcPts val="300"/>
              </a:spcAft>
              <a:buFont typeface="Arial" panose="020B0604020202020204" pitchFamily="34" charset="0"/>
              <a:buChar char="•"/>
            </a:pPr>
            <a:r>
              <a:rPr lang="es-ES_tradnl" sz="1300" dirty="0">
                <a:solidFill>
                  <a:schemeClr val="tx1"/>
                </a:solidFill>
              </a:rPr>
              <a:t>Legitimación</a:t>
            </a:r>
            <a:r>
              <a:rPr lang="es-ES_tradnl" sz="1300" b="0" dirty="0">
                <a:solidFill>
                  <a:schemeClr val="tx1"/>
                </a:solidFill>
              </a:rPr>
              <a:t> de los contratos colectivos firmados antes de la reforma </a:t>
            </a:r>
          </a:p>
          <a:p>
            <a:pPr marL="537750" lvl="2" indent="-285750">
              <a:spcBef>
                <a:spcPts val="300"/>
              </a:spcBef>
              <a:spcAft>
                <a:spcPts val="1000"/>
              </a:spcAft>
              <a:buFont typeface="Arial" panose="020B0604020202020204" pitchFamily="34" charset="0"/>
              <a:buChar char="•"/>
            </a:pPr>
            <a:r>
              <a:rPr lang="es-ES_tradnl" sz="1100" b="0" dirty="0">
                <a:solidFill>
                  <a:schemeClr val="tx1"/>
                </a:solidFill>
              </a:rPr>
              <a:t>Aprobación mayoritaria de los trabajadores mediante </a:t>
            </a:r>
            <a:r>
              <a:rPr lang="es-ES_tradnl" sz="1100" dirty="0">
                <a:solidFill>
                  <a:schemeClr val="tx1"/>
                </a:solidFill>
              </a:rPr>
              <a:t>voto personal, libre, secreto y directo </a:t>
            </a:r>
          </a:p>
          <a:p>
            <a:pPr marL="285750" indent="-285750">
              <a:spcBef>
                <a:spcPts val="300"/>
              </a:spcBef>
              <a:spcAft>
                <a:spcPts val="300"/>
              </a:spcAft>
              <a:buFont typeface="Arial" panose="020B0604020202020204" pitchFamily="34" charset="0"/>
              <a:buChar char="•"/>
            </a:pPr>
            <a:r>
              <a:rPr lang="es-ES_tradnl" sz="1300" dirty="0">
                <a:solidFill>
                  <a:schemeClr val="tx1"/>
                </a:solidFill>
              </a:rPr>
              <a:t>Requisito</a:t>
            </a:r>
            <a:r>
              <a:rPr lang="es-ES_tradnl" sz="1300" b="0" dirty="0">
                <a:solidFill>
                  <a:schemeClr val="tx1"/>
                </a:solidFill>
              </a:rPr>
              <a:t> de demostrar que un sindicato cuenta con la </a:t>
            </a:r>
            <a:r>
              <a:rPr lang="es-ES_tradnl" sz="1300" dirty="0">
                <a:solidFill>
                  <a:schemeClr val="tx1"/>
                </a:solidFill>
              </a:rPr>
              <a:t>representatividad</a:t>
            </a:r>
            <a:r>
              <a:rPr lang="es-ES_tradnl" sz="1300" b="0" dirty="0">
                <a:solidFill>
                  <a:schemeClr val="tx1"/>
                </a:solidFill>
              </a:rPr>
              <a:t> de al menos </a:t>
            </a:r>
            <a:r>
              <a:rPr lang="es-ES_tradnl" sz="1300" dirty="0">
                <a:solidFill>
                  <a:schemeClr val="tx1"/>
                </a:solidFill>
              </a:rPr>
              <a:t>30%</a:t>
            </a:r>
            <a:r>
              <a:rPr lang="es-ES_tradnl" sz="1300" b="0" dirty="0">
                <a:solidFill>
                  <a:schemeClr val="tx1"/>
                </a:solidFill>
              </a:rPr>
              <a:t> de los trabajadores</a:t>
            </a:r>
          </a:p>
          <a:p>
            <a:pPr marL="537750" lvl="2" indent="-285750">
              <a:spcBef>
                <a:spcPts val="300"/>
              </a:spcBef>
              <a:spcAft>
                <a:spcPts val="1000"/>
              </a:spcAft>
              <a:buFont typeface="Arial" panose="020B0604020202020204" pitchFamily="34" charset="0"/>
              <a:buChar char="•"/>
            </a:pPr>
            <a:r>
              <a:rPr lang="es-ES_tradnl" sz="1100" dirty="0"/>
              <a:t>Mediante una constancia del CFCRL y procesos de voto personal, libre, secreto y directo — también aplicables para la elección de directivas sindicales </a:t>
            </a:r>
          </a:p>
          <a:p>
            <a:pPr marL="285750" lvl="1" indent="-285750">
              <a:spcBef>
                <a:spcPts val="300"/>
              </a:spcBef>
              <a:spcAft>
                <a:spcPts val="300"/>
              </a:spcAft>
              <a:buFont typeface="Arial" panose="020B0604020202020204" pitchFamily="34" charset="0"/>
              <a:buChar char="•"/>
            </a:pPr>
            <a:r>
              <a:rPr lang="es-ES_tradnl" sz="1300" b="1" dirty="0"/>
              <a:t>Aprobación del contenido </a:t>
            </a:r>
            <a:r>
              <a:rPr lang="es-ES_tradnl" sz="1300" dirty="0"/>
              <a:t>de </a:t>
            </a:r>
            <a:r>
              <a:rPr lang="es-ES_tradnl" sz="1300" b="0" dirty="0"/>
              <a:t>los contratos colectivos de trabajo negociados por el sindicato </a:t>
            </a:r>
          </a:p>
          <a:p>
            <a:pPr marL="537750" lvl="2" indent="-285750">
              <a:spcBef>
                <a:spcPts val="300"/>
              </a:spcBef>
              <a:spcAft>
                <a:spcPts val="300"/>
              </a:spcAft>
              <a:buFont typeface="Arial" panose="020B0604020202020204" pitchFamily="34" charset="0"/>
              <a:buChar char="•"/>
            </a:pPr>
            <a:r>
              <a:rPr lang="es-ES_tradnl" sz="1100" dirty="0"/>
              <a:t>Aprobación mayoritaria de los trabajadores mediante voto personal, libre, secreto y directo</a:t>
            </a:r>
          </a:p>
          <a:p>
            <a:pPr lvl="2" indent="0">
              <a:spcBef>
                <a:spcPts val="300"/>
              </a:spcBef>
              <a:spcAft>
                <a:spcPts val="300"/>
              </a:spcAft>
              <a:buNone/>
            </a:pPr>
            <a:endParaRPr lang="es-ES_tradnl" sz="1400" b="0" dirty="0"/>
          </a:p>
        </p:txBody>
      </p:sp>
      <p:sp>
        <p:nvSpPr>
          <p:cNvPr id="4" name="Content Placeholder 3">
            <a:extLst>
              <a:ext uri="{FF2B5EF4-FFF2-40B4-BE49-F238E27FC236}">
                <a16:creationId xmlns:a16="http://schemas.microsoft.com/office/drawing/2014/main" id="{C6FD80D1-CA1B-62FF-27DA-38BC74187EE9}"/>
              </a:ext>
            </a:extLst>
          </p:cNvPr>
          <p:cNvSpPr>
            <a:spLocks noGrp="1"/>
          </p:cNvSpPr>
          <p:nvPr>
            <p:ph sz="half" idx="2"/>
          </p:nvPr>
        </p:nvSpPr>
        <p:spPr>
          <a:xfrm>
            <a:off x="8679051" y="1951829"/>
            <a:ext cx="2603715" cy="3482976"/>
          </a:xfrm>
        </p:spPr>
        <p:txBody>
          <a:bodyPr/>
          <a:lstStyle/>
          <a:p>
            <a:pPr>
              <a:spcBef>
                <a:spcPts val="300"/>
              </a:spcBef>
              <a:spcAft>
                <a:spcPts val="1000"/>
              </a:spcAft>
            </a:pPr>
            <a:r>
              <a:rPr lang="es-ES_tradnl" dirty="0"/>
              <a:t>Interlocutores sociales</a:t>
            </a:r>
          </a:p>
          <a:p>
            <a:pPr marL="285750" indent="-285750">
              <a:spcBef>
                <a:spcPts val="300"/>
              </a:spcBef>
              <a:spcAft>
                <a:spcPts val="1000"/>
              </a:spcAft>
              <a:buFont typeface="Arial" panose="020B0604020202020204" pitchFamily="34" charset="0"/>
              <a:buChar char="•"/>
            </a:pPr>
            <a:r>
              <a:rPr lang="es-ES_tradnl" sz="1300" dirty="0">
                <a:solidFill>
                  <a:schemeClr val="tx1"/>
                </a:solidFill>
              </a:rPr>
              <a:t>Proliferación</a:t>
            </a:r>
            <a:r>
              <a:rPr lang="es-ES_tradnl" sz="1300" b="0" dirty="0">
                <a:solidFill>
                  <a:schemeClr val="tx1"/>
                </a:solidFill>
              </a:rPr>
              <a:t> de los sindicatos y contratos de protección</a:t>
            </a:r>
          </a:p>
          <a:p>
            <a:pPr marL="537750" lvl="2" indent="-285750">
              <a:spcBef>
                <a:spcPts val="300"/>
              </a:spcBef>
              <a:spcAft>
                <a:spcPts val="1000"/>
              </a:spcAft>
              <a:buFont typeface="Arial" panose="020B0604020202020204" pitchFamily="34" charset="0"/>
              <a:buChar char="•"/>
            </a:pPr>
            <a:r>
              <a:rPr lang="es-ES_tradnl" sz="1100" b="0" dirty="0">
                <a:solidFill>
                  <a:schemeClr val="tx1"/>
                </a:solidFill>
              </a:rPr>
              <a:t>Constituirían un estimado </a:t>
            </a:r>
            <a:r>
              <a:rPr lang="es-ES_tradnl" sz="1100" b="1" dirty="0">
                <a:solidFill>
                  <a:schemeClr val="tx1"/>
                </a:solidFill>
              </a:rPr>
              <a:t>80%</a:t>
            </a:r>
            <a:r>
              <a:rPr lang="es-ES_tradnl" sz="1100" b="0" dirty="0">
                <a:solidFill>
                  <a:schemeClr val="tx1"/>
                </a:solidFill>
              </a:rPr>
              <a:t> de los contratos colectivos</a:t>
            </a:r>
          </a:p>
          <a:p>
            <a:pPr marL="537750" lvl="2" indent="-285750">
              <a:spcBef>
                <a:spcPts val="300"/>
              </a:spcBef>
              <a:spcAft>
                <a:spcPts val="1000"/>
              </a:spcAft>
              <a:buFont typeface="Arial" panose="020B0604020202020204" pitchFamily="34" charset="0"/>
              <a:buChar char="•"/>
            </a:pPr>
            <a:r>
              <a:rPr lang="es-ES_tradnl" sz="1100" dirty="0">
                <a:solidFill>
                  <a:schemeClr val="tx1"/>
                </a:solidFill>
              </a:rPr>
              <a:t>Firma</a:t>
            </a:r>
            <a:r>
              <a:rPr lang="es-ES_tradnl" sz="1100" b="0" dirty="0">
                <a:solidFill>
                  <a:schemeClr val="tx1"/>
                </a:solidFill>
              </a:rPr>
              <a:t> por las </a:t>
            </a:r>
            <a:r>
              <a:rPr lang="es-ES_tradnl" sz="1100" b="1" dirty="0">
                <a:solidFill>
                  <a:schemeClr val="tx1"/>
                </a:solidFill>
              </a:rPr>
              <a:t>autoridades públicas</a:t>
            </a:r>
          </a:p>
          <a:p>
            <a:pPr marL="285750" indent="-285750">
              <a:spcBef>
                <a:spcPts val="300"/>
              </a:spcBef>
              <a:spcAft>
                <a:spcPts val="1000"/>
              </a:spcAft>
              <a:buFont typeface="Arial" panose="020B0604020202020204" pitchFamily="34" charset="0"/>
              <a:buChar char="•"/>
            </a:pPr>
            <a:r>
              <a:rPr lang="es-ES_tradnl" sz="1300" dirty="0">
                <a:solidFill>
                  <a:schemeClr val="tx1"/>
                </a:solidFill>
              </a:rPr>
              <a:t>Represión</a:t>
            </a:r>
            <a:r>
              <a:rPr lang="es-ES_tradnl" sz="1300" b="0" dirty="0">
                <a:solidFill>
                  <a:schemeClr val="tx1"/>
                </a:solidFill>
              </a:rPr>
              <a:t> a la acción sindical reivindicativa </a:t>
            </a:r>
          </a:p>
          <a:p>
            <a:pPr marL="285750" indent="-285750">
              <a:spcBef>
                <a:spcPts val="300"/>
              </a:spcBef>
              <a:spcAft>
                <a:spcPts val="1000"/>
              </a:spcAft>
              <a:buFont typeface="Arial" panose="020B0604020202020204" pitchFamily="34" charset="0"/>
              <a:buChar char="•"/>
            </a:pPr>
            <a:r>
              <a:rPr lang="es-ES_tradnl" sz="1300" b="0" dirty="0">
                <a:solidFill>
                  <a:schemeClr val="tx1"/>
                </a:solidFill>
              </a:rPr>
              <a:t>Estrategias para </a:t>
            </a:r>
            <a:r>
              <a:rPr lang="es-ES_tradnl" sz="1300" dirty="0">
                <a:solidFill>
                  <a:schemeClr val="tx1"/>
                </a:solidFill>
              </a:rPr>
              <a:t>intimidar</a:t>
            </a:r>
            <a:r>
              <a:rPr lang="es-ES_tradnl" sz="1300" b="0" dirty="0">
                <a:solidFill>
                  <a:schemeClr val="tx1"/>
                </a:solidFill>
              </a:rPr>
              <a:t> a los trabajadores o impedirles votar </a:t>
            </a:r>
          </a:p>
        </p:txBody>
      </p:sp>
      <p:sp>
        <p:nvSpPr>
          <p:cNvPr id="5" name="Date Placeholder 4">
            <a:extLst>
              <a:ext uri="{FF2B5EF4-FFF2-40B4-BE49-F238E27FC236}">
                <a16:creationId xmlns:a16="http://schemas.microsoft.com/office/drawing/2014/main" id="{6E705304-AFF4-9A1A-FBD9-97506247D25A}"/>
              </a:ext>
            </a:extLst>
          </p:cNvPr>
          <p:cNvSpPr>
            <a:spLocks noGrp="1"/>
          </p:cNvSpPr>
          <p:nvPr>
            <p:ph type="dt" sz="half" idx="10"/>
          </p:nvPr>
        </p:nvSpPr>
        <p:spPr/>
        <p:txBody>
          <a:bodyPr/>
          <a:lstStyle/>
          <a:p>
            <a:r>
              <a:rPr lang="en-GB"/>
              <a:t>Date: Monday / 01 / October / 2019</a:t>
            </a:r>
          </a:p>
        </p:txBody>
      </p:sp>
      <p:sp>
        <p:nvSpPr>
          <p:cNvPr id="6" name="Footer Placeholder 5">
            <a:extLst>
              <a:ext uri="{FF2B5EF4-FFF2-40B4-BE49-F238E27FC236}">
                <a16:creationId xmlns:a16="http://schemas.microsoft.com/office/drawing/2014/main" id="{AE108613-224B-6036-FCCC-88086FB0946D}"/>
              </a:ext>
            </a:extLst>
          </p:cNvPr>
          <p:cNvSpPr>
            <a:spLocks noGrp="1"/>
          </p:cNvSpPr>
          <p:nvPr>
            <p:ph type="ftr" sz="quarter" idx="11"/>
          </p:nvPr>
        </p:nvSpPr>
        <p:spPr/>
        <p:txBody>
          <a:bodyPr/>
          <a:lstStyle/>
          <a:p>
            <a:r>
              <a:rPr lang="es-ES" dirty="0"/>
              <a:t>Impulsar la justicia social, promover el trabajo decente</a:t>
            </a:r>
            <a:endParaRPr lang="en-GB" dirty="0"/>
          </a:p>
        </p:txBody>
      </p:sp>
      <p:sp>
        <p:nvSpPr>
          <p:cNvPr id="7" name="Slide Number Placeholder 6">
            <a:extLst>
              <a:ext uri="{FF2B5EF4-FFF2-40B4-BE49-F238E27FC236}">
                <a16:creationId xmlns:a16="http://schemas.microsoft.com/office/drawing/2014/main" id="{BBE51AB6-0DCA-7769-0011-30B4A44D334A}"/>
              </a:ext>
            </a:extLst>
          </p:cNvPr>
          <p:cNvSpPr>
            <a:spLocks noGrp="1"/>
          </p:cNvSpPr>
          <p:nvPr>
            <p:ph type="sldNum" sz="quarter" idx="12"/>
          </p:nvPr>
        </p:nvSpPr>
        <p:spPr/>
        <p:txBody>
          <a:bodyPr/>
          <a:lstStyle/>
          <a:p>
            <a:fld id="{856227C0-AD57-4F9B-BAE3-EEFB0D0EE427}" type="slidenum">
              <a:rPr lang="en-GB" smtClean="0"/>
              <a:t>25</a:t>
            </a:fld>
            <a:endParaRPr lang="en-GB"/>
          </a:p>
        </p:txBody>
      </p:sp>
      <p:sp>
        <p:nvSpPr>
          <p:cNvPr id="9" name="TextBox 8">
            <a:extLst>
              <a:ext uri="{FF2B5EF4-FFF2-40B4-BE49-F238E27FC236}">
                <a16:creationId xmlns:a16="http://schemas.microsoft.com/office/drawing/2014/main" id="{39C8F8F8-6E21-480A-9F6D-7903B4507839}"/>
              </a:ext>
            </a:extLst>
          </p:cNvPr>
          <p:cNvSpPr txBox="1"/>
          <p:nvPr/>
        </p:nvSpPr>
        <p:spPr>
          <a:xfrm>
            <a:off x="334675" y="5434805"/>
            <a:ext cx="11096787" cy="861774"/>
          </a:xfrm>
          <a:prstGeom prst="rect">
            <a:avLst/>
          </a:prstGeom>
          <a:noFill/>
        </p:spPr>
        <p:txBody>
          <a:bodyPr wrap="square" rtlCol="0">
            <a:spAutoFit/>
          </a:bodyPr>
          <a:lstStyle/>
          <a:p>
            <a:r>
              <a:rPr lang="en-CH" b="1" dirty="0">
                <a:solidFill>
                  <a:schemeClr val="accent2"/>
                </a:solidFill>
              </a:rPr>
              <a:t>CEACR</a:t>
            </a:r>
            <a:r>
              <a:rPr lang="en-CH" sz="1250" dirty="0"/>
              <a:t> </a:t>
            </a:r>
            <a:r>
              <a:rPr lang="es-ES_tradnl" sz="1300" dirty="0"/>
              <a:t>insta al Gobierno a que, </a:t>
            </a:r>
            <a:r>
              <a:rPr lang="es-ES_tradnl" sz="1300" b="1" dirty="0"/>
              <a:t>en consulta con los interlocutores sociales</a:t>
            </a:r>
            <a:r>
              <a:rPr lang="es-ES_tradnl" sz="1300" dirty="0"/>
              <a:t>, siga tomando las medidas adicionales que sean necesarias para encontrar </a:t>
            </a:r>
            <a:r>
              <a:rPr lang="es-ES_tradnl" sz="1300" b="1" dirty="0"/>
              <a:t>soluciones efectivas </a:t>
            </a:r>
            <a:r>
              <a:rPr lang="es-ES_tradnl" sz="1300" dirty="0"/>
              <a:t>a los problemas que el fenómeno de los </a:t>
            </a:r>
            <a:r>
              <a:rPr lang="es-ES_tradnl" sz="1300" b="1" dirty="0"/>
              <a:t>sindicatos y contratos de protección </a:t>
            </a:r>
            <a:r>
              <a:rPr lang="es-ES_tradnl" sz="1300" dirty="0"/>
              <a:t>plantea </a:t>
            </a:r>
          </a:p>
          <a:p>
            <a:r>
              <a:rPr lang="en-CH" dirty="0"/>
              <a:t> </a:t>
            </a:r>
          </a:p>
        </p:txBody>
      </p:sp>
      <p:pic>
        <p:nvPicPr>
          <p:cNvPr id="1026" name="Picture 2" descr="Votación - Iconos gratis de manos y gestos">
            <a:extLst>
              <a:ext uri="{FF2B5EF4-FFF2-40B4-BE49-F238E27FC236}">
                <a16:creationId xmlns:a16="http://schemas.microsoft.com/office/drawing/2014/main" id="{1AC0EF5C-B06E-575B-1CCB-E47649FFD7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8428" y="2575778"/>
            <a:ext cx="2235077" cy="2235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391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93AB1-FB15-9146-066C-090470500188}"/>
              </a:ext>
            </a:extLst>
          </p:cNvPr>
          <p:cNvSpPr>
            <a:spLocks noGrp="1"/>
          </p:cNvSpPr>
          <p:nvPr>
            <p:ph type="title"/>
          </p:nvPr>
        </p:nvSpPr>
        <p:spPr/>
        <p:txBody>
          <a:bodyPr/>
          <a:lstStyle/>
          <a:p>
            <a:r>
              <a:rPr lang="es-MX" dirty="0"/>
              <a:t>Elementos relacionados con el sector público</a:t>
            </a:r>
            <a:endParaRPr lang="en-GB" dirty="0"/>
          </a:p>
        </p:txBody>
      </p:sp>
      <p:sp>
        <p:nvSpPr>
          <p:cNvPr id="3" name="Content Placeholder 2">
            <a:extLst>
              <a:ext uri="{FF2B5EF4-FFF2-40B4-BE49-F238E27FC236}">
                <a16:creationId xmlns:a16="http://schemas.microsoft.com/office/drawing/2014/main" id="{82B5749F-9272-C9E7-3146-DEECA3792DB6}"/>
              </a:ext>
            </a:extLst>
          </p:cNvPr>
          <p:cNvSpPr>
            <a:spLocks noGrp="1"/>
          </p:cNvSpPr>
          <p:nvPr>
            <p:ph sz="half" idx="1"/>
          </p:nvPr>
        </p:nvSpPr>
        <p:spPr>
          <a:xfrm>
            <a:off x="490538" y="1954873"/>
            <a:ext cx="10964176" cy="4059897"/>
          </a:xfrm>
        </p:spPr>
        <p:txBody>
          <a:bodyPr/>
          <a:lstStyle/>
          <a:p>
            <a:pPr marL="0" marR="0" lvl="0" indent="0" algn="l" defTabSz="914400" rtl="0" eaLnBrk="1" fontAlgn="auto" latinLnBrk="0" hangingPunct="1">
              <a:lnSpc>
                <a:spcPct val="100000"/>
              </a:lnSpc>
              <a:spcBef>
                <a:spcPts val="2400"/>
              </a:spcBef>
              <a:spcAft>
                <a:spcPts val="600"/>
              </a:spcAft>
              <a:buClrTx/>
              <a:buSzTx/>
              <a:buFont typeface="Arial" panose="020B0604020202020204" pitchFamily="34" charset="0"/>
              <a:buNone/>
              <a:tabLst/>
              <a:defRPr/>
            </a:pPr>
            <a:r>
              <a:rPr kumimoji="0" lang="es-ES_tradnl" sz="1600" b="1" i="0" u="none" strike="noStrike" kern="1200" cap="none" spc="0" normalizeH="0" baseline="0" noProof="0" dirty="0">
                <a:ln>
                  <a:noFill/>
                </a:ln>
                <a:solidFill>
                  <a:srgbClr val="FA3C4B"/>
                </a:solidFill>
                <a:effectLst/>
                <a:uLnTx/>
                <a:uFillTx/>
                <a:latin typeface="Calibri" panose="020F0502020204030204" pitchFamily="34" charset="0"/>
                <a:ea typeface="+mn-ea"/>
                <a:cs typeface="Calibri" panose="020F0502020204030204" pitchFamily="34" charset="0"/>
              </a:rPr>
              <a:t>Convenio núm. 87</a:t>
            </a:r>
            <a:endParaRPr lang="es-ES_tradnl" sz="1600" dirty="0">
              <a:effectLst/>
              <a:latin typeface="Calibri" panose="020F0502020204030204" pitchFamily="34" charset="0"/>
              <a:ea typeface="Aptos" panose="020B0004020202020204" pitchFamily="34" charset="0"/>
            </a:endParaRPr>
          </a:p>
          <a:p>
            <a:pPr lvl="2">
              <a:spcAft>
                <a:spcPts val="600"/>
              </a:spcAft>
            </a:pPr>
            <a:r>
              <a:rPr lang="es-ES" sz="1600" i="1" dirty="0">
                <a:effectLst/>
                <a:latin typeface="Calibri" panose="020F0502020204030204" pitchFamily="34" charset="0"/>
                <a:ea typeface="Aptos" panose="020B0004020202020204" pitchFamily="34" charset="0"/>
              </a:rPr>
              <a:t>Artículos 2 y 3. Trabajadores del sector público</a:t>
            </a:r>
            <a:r>
              <a:rPr lang="en-CH" sz="1600" i="1" dirty="0">
                <a:latin typeface="Calibri" panose="020F0502020204030204" pitchFamily="34" charset="0"/>
                <a:ea typeface="Aptos" panose="020B0004020202020204" pitchFamily="34" charset="0"/>
              </a:rPr>
              <a:t>. </a:t>
            </a:r>
            <a:r>
              <a:rPr lang="es-ES_tradnl" sz="1600" dirty="0">
                <a:effectLst/>
                <a:latin typeface="Calibri" panose="020F0502020204030204" pitchFamily="34" charset="0"/>
                <a:ea typeface="Aptos" panose="020B0004020202020204" pitchFamily="34" charset="0"/>
              </a:rPr>
              <a:t>Precisar si los </a:t>
            </a:r>
            <a:r>
              <a:rPr lang="es-ES_tradnl" sz="1600" b="1" dirty="0">
                <a:effectLst/>
                <a:latin typeface="Calibri" panose="020F0502020204030204" pitchFamily="34" charset="0"/>
                <a:ea typeface="Aptos" panose="020B0004020202020204" pitchFamily="34" charset="0"/>
              </a:rPr>
              <a:t>trabajadores de confianza</a:t>
            </a:r>
            <a:r>
              <a:rPr lang="es-ES_tradnl" sz="1600" dirty="0">
                <a:effectLst/>
                <a:latin typeface="Calibri" panose="020F0502020204030204" pitchFamily="34" charset="0"/>
                <a:ea typeface="Aptos" panose="020B0004020202020204" pitchFamily="34" charset="0"/>
              </a:rPr>
              <a:t> cubiertos por la </a:t>
            </a:r>
            <a:r>
              <a:rPr lang="es-ES_tradnl" sz="1600" i="1" dirty="0">
                <a:effectLst/>
                <a:latin typeface="Calibri" panose="020F0502020204030204" pitchFamily="34" charset="0"/>
                <a:ea typeface="Aptos" panose="020B0004020202020204" pitchFamily="34" charset="0"/>
              </a:rPr>
              <a:t>Ley Federal de los Trabajadores al Servicio del Estado (LFTSE) </a:t>
            </a:r>
            <a:r>
              <a:rPr lang="es-ES_tradnl" sz="1600" dirty="0">
                <a:effectLst/>
                <a:latin typeface="Calibri" panose="020F0502020204030204" pitchFamily="34" charset="0"/>
                <a:ea typeface="Aptos" panose="020B0004020202020204" pitchFamily="34" charset="0"/>
              </a:rPr>
              <a:t>tienen el derecho de afiliarse a un sindicato o de constituir sus propios sindicatos.</a:t>
            </a:r>
            <a:r>
              <a:rPr lang="es-ES_tradnl" sz="1600" dirty="0">
                <a:effectLst/>
              </a:rPr>
              <a:t> </a:t>
            </a:r>
          </a:p>
          <a:p>
            <a:pPr lvl="2">
              <a:spcAft>
                <a:spcPts val="600"/>
              </a:spcAft>
            </a:pPr>
            <a:r>
              <a:rPr lang="es-ES_tradnl" sz="1600" dirty="0">
                <a:effectLst/>
                <a:latin typeface="Calibri" panose="020F0502020204030204" pitchFamily="34" charset="0"/>
                <a:ea typeface="Aptos" panose="020B0004020202020204" pitchFamily="34" charset="0"/>
              </a:rPr>
              <a:t>Asegurar que todos los trabajadores del sector público, con la única posible excepción de la policía y las fuerzas armadas, gozan de las </a:t>
            </a:r>
            <a:r>
              <a:rPr lang="es-ES_tradnl" sz="1600" b="1" dirty="0">
                <a:effectLst/>
                <a:latin typeface="Calibri" panose="020F0502020204030204" pitchFamily="34" charset="0"/>
                <a:ea typeface="Aptos" panose="020B0004020202020204" pitchFamily="34" charset="0"/>
              </a:rPr>
              <a:t>garantías establecidas</a:t>
            </a:r>
            <a:r>
              <a:rPr lang="es-ES_tradnl" sz="1600" dirty="0">
                <a:effectLst/>
                <a:latin typeface="Calibri" panose="020F0502020204030204" pitchFamily="34" charset="0"/>
                <a:ea typeface="Aptos" panose="020B0004020202020204" pitchFamily="34" charset="0"/>
              </a:rPr>
              <a:t> en el Convenio tanto en la legislación (quedando pendiente la modificación de los artículos 72 y 75 de la LFTSE, así como la declaración legislativa de monopolio sindical a favor de la FENASIB, que limitan el </a:t>
            </a:r>
            <a:r>
              <a:rPr lang="es-ES_tradnl" sz="1600" b="1" dirty="0">
                <a:effectLst/>
                <a:latin typeface="Calibri" panose="020F0502020204030204" pitchFamily="34" charset="0"/>
                <a:ea typeface="Aptos" panose="020B0004020202020204" pitchFamily="34" charset="0"/>
              </a:rPr>
              <a:t>pluralismo sindical </a:t>
            </a:r>
            <a:r>
              <a:rPr lang="es-ES_tradnl" sz="1600" dirty="0">
                <a:effectLst/>
                <a:latin typeface="Calibri" panose="020F0502020204030204" pitchFamily="34" charset="0"/>
                <a:ea typeface="Aptos" panose="020B0004020202020204" pitchFamily="34" charset="0"/>
              </a:rPr>
              <a:t>en las dependencias del Estado y posibilidad de </a:t>
            </a:r>
            <a:r>
              <a:rPr lang="es-ES_tradnl" sz="1600" b="1" dirty="0">
                <a:effectLst/>
                <a:latin typeface="Calibri" panose="020F0502020204030204" pitchFamily="34" charset="0"/>
                <a:ea typeface="Aptos" panose="020B0004020202020204" pitchFamily="34" charset="0"/>
              </a:rPr>
              <a:t>reelección</a:t>
            </a:r>
            <a:r>
              <a:rPr lang="es-ES_tradnl" sz="1600" dirty="0">
                <a:effectLst/>
                <a:latin typeface="Calibri" panose="020F0502020204030204" pitchFamily="34" charset="0"/>
                <a:ea typeface="Aptos" panose="020B0004020202020204" pitchFamily="34" charset="0"/>
              </a:rPr>
              <a:t> de los dirigentes sindicales) como en la práctica.</a:t>
            </a:r>
          </a:p>
          <a:p>
            <a:pPr lvl="2">
              <a:spcAft>
                <a:spcPts val="600"/>
              </a:spcAft>
            </a:pPr>
            <a:r>
              <a:rPr lang="es-ES" sz="1600" i="1" dirty="0">
                <a:effectLst/>
                <a:latin typeface="Calibri" panose="020F0502020204030204" pitchFamily="34" charset="0"/>
                <a:ea typeface="Aptos" panose="020B0004020202020204" pitchFamily="34" charset="0"/>
              </a:rPr>
              <a:t>Derecho de las organizaciones de trabajadores de organizar sus actividades y de formular su programa de acción</a:t>
            </a:r>
            <a:r>
              <a:rPr lang="en-CH" sz="1600" i="1" dirty="0">
                <a:latin typeface="Calibri" panose="020F0502020204030204" pitchFamily="34" charset="0"/>
                <a:ea typeface="Aptos" panose="020B0004020202020204" pitchFamily="34" charset="0"/>
              </a:rPr>
              <a:t>. </a:t>
            </a:r>
            <a:r>
              <a:rPr lang="es-ES" sz="1600" dirty="0">
                <a:effectLst/>
                <a:latin typeface="Calibri" panose="020F0502020204030204" pitchFamily="34" charset="0"/>
                <a:ea typeface="Aptos" panose="020B0004020202020204" pitchFamily="34" charset="0"/>
              </a:rPr>
              <a:t>Garantizar que los trabajadores </a:t>
            </a:r>
            <a:r>
              <a:rPr lang="es-ES" sz="1600" b="1" dirty="0">
                <a:effectLst/>
                <a:latin typeface="Calibri" panose="020F0502020204030204" pitchFamily="34" charset="0"/>
                <a:ea typeface="Aptos" panose="020B0004020202020204" pitchFamily="34" charset="0"/>
              </a:rPr>
              <a:t>que no ejercen funciones de autoridad en nombre del Estado</a:t>
            </a:r>
            <a:r>
              <a:rPr lang="es-ES" sz="1600" dirty="0">
                <a:effectLst/>
                <a:latin typeface="Calibri" panose="020F0502020204030204" pitchFamily="34" charset="0"/>
                <a:ea typeface="Aptos" panose="020B0004020202020204" pitchFamily="34" charset="0"/>
              </a:rPr>
              <a:t> puedan ejercer el </a:t>
            </a:r>
            <a:r>
              <a:rPr lang="es-ES" sz="1600" b="1" dirty="0">
                <a:effectLst/>
                <a:latin typeface="Calibri" panose="020F0502020204030204" pitchFamily="34" charset="0"/>
                <a:ea typeface="Aptos" panose="020B0004020202020204" pitchFamily="34" charset="0"/>
              </a:rPr>
              <a:t>derecho de huelga</a:t>
            </a:r>
            <a:r>
              <a:rPr lang="es-ES" sz="1600" dirty="0">
                <a:effectLst/>
                <a:latin typeface="Calibri" panose="020F0502020204030204" pitchFamily="34" charset="0"/>
                <a:ea typeface="Aptos" panose="020B0004020202020204" pitchFamily="34" charset="0"/>
              </a:rPr>
              <a:t>.</a:t>
            </a:r>
            <a:endParaRPr lang="es-ES_tradnl" sz="1600" dirty="0">
              <a:effectLst/>
              <a:latin typeface="Calibri" panose="020F0502020204030204" pitchFamily="34" charset="0"/>
              <a:ea typeface="Aptos" panose="020B0004020202020204" pitchFamily="34" charset="0"/>
            </a:endParaRPr>
          </a:p>
          <a:p>
            <a:pPr marL="0" lvl="2" indent="0">
              <a:spcAft>
                <a:spcPts val="600"/>
              </a:spcAft>
              <a:buNone/>
            </a:pPr>
            <a:r>
              <a:rPr kumimoji="0" lang="es-ES_tradnl" sz="1600" b="1" i="0" u="none" strike="noStrike" kern="1200" cap="none" spc="0" normalizeH="0" baseline="0" noProof="0" dirty="0">
                <a:ln>
                  <a:noFill/>
                </a:ln>
                <a:solidFill>
                  <a:srgbClr val="FA3C4B"/>
                </a:solidFill>
                <a:effectLst/>
                <a:uLnTx/>
                <a:uFillTx/>
                <a:latin typeface="Calibri" panose="020F0502020204030204" pitchFamily="34" charset="0"/>
                <a:ea typeface="+mn-ea"/>
                <a:cs typeface="Calibri" panose="020F0502020204030204" pitchFamily="34" charset="0"/>
              </a:rPr>
              <a:t>Convenio núm. 98</a:t>
            </a:r>
            <a:endParaRPr lang="es-ES_tradnl" sz="1600" dirty="0">
              <a:effectLst/>
              <a:latin typeface="Calibri" panose="020F0502020204030204" pitchFamily="34" charset="0"/>
              <a:ea typeface="Aptos" panose="020B0004020202020204" pitchFamily="34" charset="0"/>
            </a:endParaRPr>
          </a:p>
          <a:p>
            <a:pPr lvl="2">
              <a:spcAft>
                <a:spcPts val="600"/>
              </a:spcAft>
            </a:pPr>
            <a:r>
              <a:rPr lang="es-ES" sz="1600" i="1" kern="100" dirty="0">
                <a:effectLst/>
                <a:latin typeface="Calibri" panose="020F0502020204030204" pitchFamily="34" charset="0"/>
                <a:ea typeface="Aptos" panose="020B0004020202020204" pitchFamily="34" charset="0"/>
                <a:cs typeface="Times New Roman" panose="02020603050405020304" pitchFamily="18" charset="0"/>
              </a:rPr>
              <a:t>Artículos 4 y 6. </a:t>
            </a:r>
            <a:r>
              <a:rPr lang="es-ES" sz="1600" b="1" i="1" kern="100" dirty="0">
                <a:effectLst/>
                <a:latin typeface="Calibri" panose="020F0502020204030204" pitchFamily="34" charset="0"/>
                <a:ea typeface="Aptos" panose="020B0004020202020204" pitchFamily="34" charset="0"/>
                <a:cs typeface="Times New Roman" panose="02020603050405020304" pitchFamily="18" charset="0"/>
              </a:rPr>
              <a:t>Negociación colectiva de los funcionarios públicos que no trabajan en la administración del Estado</a:t>
            </a:r>
            <a:r>
              <a:rPr lang="es-ES" sz="1600" i="1" kern="100" dirty="0">
                <a:effectLst/>
                <a:latin typeface="Calibri" panose="020F0502020204030204" pitchFamily="34" charset="0"/>
                <a:ea typeface="Aptos" panose="020B0004020202020204" pitchFamily="34" charset="0"/>
                <a:cs typeface="Times New Roman" panose="02020603050405020304" pitchFamily="18" charset="0"/>
              </a:rPr>
              <a:t>. </a:t>
            </a:r>
            <a:r>
              <a:rPr lang="es-ES" sz="1600" dirty="0">
                <a:effectLst/>
                <a:latin typeface="Calibri" panose="020F0502020204030204" pitchFamily="34" charset="0"/>
                <a:ea typeface="Aptos" panose="020B0004020202020204" pitchFamily="34" charset="0"/>
              </a:rPr>
              <a:t>Indicar los </a:t>
            </a:r>
            <a:r>
              <a:rPr lang="es-ES" sz="1600" b="1" dirty="0">
                <a:effectLst/>
                <a:latin typeface="Calibri" panose="020F0502020204030204" pitchFamily="34" charset="0"/>
                <a:ea typeface="Aptos" panose="020B0004020202020204" pitchFamily="34" charset="0"/>
              </a:rPr>
              <a:t>mecanismos</a:t>
            </a:r>
            <a:r>
              <a:rPr lang="es-ES" sz="1600" dirty="0">
                <a:effectLst/>
                <a:latin typeface="Calibri" panose="020F0502020204030204" pitchFamily="34" charset="0"/>
                <a:ea typeface="Aptos" panose="020B0004020202020204" pitchFamily="34" charset="0"/>
              </a:rPr>
              <a:t> de promoción de la negociación colectiva para las personas empleadas en el sector público que no cumplen actividades propias de la administración del Estado.</a:t>
            </a:r>
            <a:r>
              <a:rPr lang="en-CH" sz="1600" dirty="0">
                <a:effectLst/>
              </a:rPr>
              <a:t> </a:t>
            </a:r>
            <a:endParaRPr lang="en-CH" sz="1600" kern="100" dirty="0">
              <a:effectLst/>
              <a:latin typeface="Aptos" panose="020B0004020202020204" pitchFamily="34" charset="0"/>
              <a:ea typeface="Aptos" panose="020B0004020202020204" pitchFamily="34" charset="0"/>
              <a:cs typeface="Times New Roman" panose="02020603050405020304" pitchFamily="18" charset="0"/>
            </a:endParaRPr>
          </a:p>
          <a:p>
            <a:pPr lvl="2">
              <a:spcAft>
                <a:spcPts val="600"/>
              </a:spcAft>
            </a:pPr>
            <a:endParaRPr lang="en-CH" sz="1600" dirty="0">
              <a:effectLst/>
            </a:endParaRPr>
          </a:p>
          <a:p>
            <a:endParaRPr lang="en-GB" sz="1600" dirty="0"/>
          </a:p>
        </p:txBody>
      </p:sp>
      <p:sp>
        <p:nvSpPr>
          <p:cNvPr id="5" name="Date Placeholder 4">
            <a:extLst>
              <a:ext uri="{FF2B5EF4-FFF2-40B4-BE49-F238E27FC236}">
                <a16:creationId xmlns:a16="http://schemas.microsoft.com/office/drawing/2014/main" id="{43316348-FFB4-2DF9-1355-44F4A7BF37FB}"/>
              </a:ext>
            </a:extLst>
          </p:cNvPr>
          <p:cNvSpPr>
            <a:spLocks noGrp="1"/>
          </p:cNvSpPr>
          <p:nvPr>
            <p:ph type="dt" sz="half" idx="10"/>
          </p:nvPr>
        </p:nvSpPr>
        <p:spPr/>
        <p:txBody>
          <a:bodyPr/>
          <a:lstStyle/>
          <a:p>
            <a:r>
              <a:rPr lang="en-GB"/>
              <a:t>Date: Monday / 01 / October / 2019</a:t>
            </a:r>
          </a:p>
        </p:txBody>
      </p:sp>
      <p:sp>
        <p:nvSpPr>
          <p:cNvPr id="6" name="Footer Placeholder 5">
            <a:extLst>
              <a:ext uri="{FF2B5EF4-FFF2-40B4-BE49-F238E27FC236}">
                <a16:creationId xmlns:a16="http://schemas.microsoft.com/office/drawing/2014/main" id="{FEA218D1-887A-B9E6-4BB9-80C8C55E464F}"/>
              </a:ext>
            </a:extLst>
          </p:cNvPr>
          <p:cNvSpPr>
            <a:spLocks noGrp="1"/>
          </p:cNvSpPr>
          <p:nvPr>
            <p:ph type="ftr" sz="quarter" idx="11"/>
          </p:nvPr>
        </p:nvSpPr>
        <p:spPr/>
        <p:txBody>
          <a:bodyPr/>
          <a:lstStyle/>
          <a:p>
            <a:r>
              <a:rPr lang="es-ES" dirty="0"/>
              <a:t>Impulsar la justicia social, promover el trabajo decente</a:t>
            </a:r>
            <a:endParaRPr lang="en-GB" dirty="0"/>
          </a:p>
        </p:txBody>
      </p:sp>
      <p:sp>
        <p:nvSpPr>
          <p:cNvPr id="7" name="Slide Number Placeholder 6">
            <a:extLst>
              <a:ext uri="{FF2B5EF4-FFF2-40B4-BE49-F238E27FC236}">
                <a16:creationId xmlns:a16="http://schemas.microsoft.com/office/drawing/2014/main" id="{C30BE48B-03B1-A8A7-BC95-E8A2C7768043}"/>
              </a:ext>
            </a:extLst>
          </p:cNvPr>
          <p:cNvSpPr>
            <a:spLocks noGrp="1"/>
          </p:cNvSpPr>
          <p:nvPr>
            <p:ph type="sldNum" sz="quarter" idx="12"/>
          </p:nvPr>
        </p:nvSpPr>
        <p:spPr/>
        <p:txBody>
          <a:bodyPr/>
          <a:lstStyle/>
          <a:p>
            <a:fld id="{856227C0-AD57-4F9B-BAE3-EEFB0D0EE427}" type="slidenum">
              <a:rPr lang="en-GB" smtClean="0"/>
              <a:t>26</a:t>
            </a:fld>
            <a:endParaRPr lang="en-GB"/>
          </a:p>
        </p:txBody>
      </p:sp>
    </p:spTree>
    <p:extLst>
      <p:ext uri="{BB962C8B-B14F-4D97-AF65-F5344CB8AC3E}">
        <p14:creationId xmlns:p14="http://schemas.microsoft.com/office/powerpoint/2010/main" val="1294723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t>Diálogo</a:t>
            </a:r>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27</a:t>
            </a:fld>
            <a:endParaRPr lang="en-GB"/>
          </a:p>
        </p:txBody>
      </p:sp>
      <p:pic>
        <p:nvPicPr>
          <p:cNvPr id="10242" name="Picture 2" descr="Ilustración, vector, gráfico, caricatura, carácter, de, pregunta y respuesta  | Vector Premium">
            <a:extLst>
              <a:ext uri="{FF2B5EF4-FFF2-40B4-BE49-F238E27FC236}">
                <a16:creationId xmlns:a16="http://schemas.microsoft.com/office/drawing/2014/main" id="{521EB8CD-2E32-32A1-0886-4A7DDB3593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1087" y="607821"/>
            <a:ext cx="4324733" cy="4324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0489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t>¡Muchas gracias!</a:t>
            </a:r>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28</a:t>
            </a:fld>
            <a:endParaRPr lang="en-GB"/>
          </a:p>
        </p:txBody>
      </p:sp>
      <p:sp>
        <p:nvSpPr>
          <p:cNvPr id="7" name="TextBox 6">
            <a:extLst>
              <a:ext uri="{FF2B5EF4-FFF2-40B4-BE49-F238E27FC236}">
                <a16:creationId xmlns:a16="http://schemas.microsoft.com/office/drawing/2014/main" id="{C43B468B-7479-113B-7F55-3B7A7DA7028B}"/>
              </a:ext>
            </a:extLst>
          </p:cNvPr>
          <p:cNvSpPr txBox="1"/>
          <p:nvPr/>
        </p:nvSpPr>
        <p:spPr>
          <a:xfrm>
            <a:off x="490538" y="4042626"/>
            <a:ext cx="6089556" cy="923330"/>
          </a:xfrm>
          <a:prstGeom prst="rect">
            <a:avLst/>
          </a:prstGeom>
          <a:noFill/>
        </p:spPr>
        <p:txBody>
          <a:bodyPr wrap="square" rtlCol="0">
            <a:spAutoFit/>
          </a:bodyPr>
          <a:lstStyle/>
          <a:p>
            <a:r>
              <a:rPr lang="en-CH" b="1" u="sng" dirty="0"/>
              <a:t>Email:</a:t>
            </a:r>
            <a:r>
              <a:rPr lang="en-CH" b="1" dirty="0"/>
              <a:t> </a:t>
            </a:r>
            <a:r>
              <a:rPr lang="es-419" dirty="0"/>
              <a:t>MEX-OBSERVAR</a:t>
            </a:r>
            <a:r>
              <a:rPr lang="en-CH" dirty="0"/>
              <a:t>@ilo.org</a:t>
            </a:r>
          </a:p>
          <a:p>
            <a:endParaRPr lang="en-CH" dirty="0"/>
          </a:p>
          <a:p>
            <a:r>
              <a:rPr lang="en-CH" b="1" u="sng" dirty="0"/>
              <a:t>Linkedin:</a:t>
            </a:r>
            <a:r>
              <a:rPr lang="en-CH" dirty="0"/>
              <a:t> </a:t>
            </a:r>
            <a:r>
              <a:rPr lang="en-GB" dirty="0"/>
              <a:t>https://</a:t>
            </a:r>
            <a:r>
              <a:rPr lang="en-GB" dirty="0" err="1"/>
              <a:t>www.linkedin.com</a:t>
            </a:r>
            <a:r>
              <a:rPr lang="en-GB" dirty="0"/>
              <a:t>/in/jpsauvageau1/</a:t>
            </a:r>
            <a:endParaRPr lang="en-CH" dirty="0"/>
          </a:p>
        </p:txBody>
      </p:sp>
    </p:spTree>
    <p:extLst>
      <p:ext uri="{BB962C8B-B14F-4D97-AF65-F5344CB8AC3E}">
        <p14:creationId xmlns:p14="http://schemas.microsoft.com/office/powerpoint/2010/main" val="215432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t>Introducción</a:t>
            </a:r>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3</a:t>
            </a:fld>
            <a:endParaRPr lang="en-GB"/>
          </a:p>
        </p:txBody>
      </p:sp>
    </p:spTree>
    <p:extLst>
      <p:ext uri="{BB962C8B-B14F-4D97-AF65-F5344CB8AC3E}">
        <p14:creationId xmlns:p14="http://schemas.microsoft.com/office/powerpoint/2010/main" val="2306202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_tradnl" sz="2800"/>
              <a:t>Las normas internacionales del trabajo</a:t>
            </a:r>
          </a:p>
        </p:txBody>
      </p:sp>
      <p:sp>
        <p:nvSpPr>
          <p:cNvPr id="3" name="Subtitle 2"/>
          <p:cNvSpPr>
            <a:spLocks noGrp="1"/>
          </p:cNvSpPr>
          <p:nvPr>
            <p:ph type="subTitle" idx="1"/>
          </p:nvPr>
        </p:nvSpPr>
        <p:spPr>
          <a:xfrm>
            <a:off x="490538" y="3606007"/>
            <a:ext cx="7200000" cy="1655762"/>
          </a:xfrm>
        </p:spPr>
        <p:txBody>
          <a:bodyPr/>
          <a:lstStyle/>
          <a:p>
            <a:pPr marL="268288" indent="-268288">
              <a:spcBef>
                <a:spcPts val="1200"/>
              </a:spcBef>
              <a:buClr>
                <a:schemeClr val="accent2"/>
              </a:buClr>
              <a:buFont typeface="Arial" panose="020B0604020202020204" pitchFamily="34" charset="0"/>
              <a:buChar char="•"/>
            </a:pPr>
            <a:r>
              <a:rPr lang="es-ES_tradnl" sz="1800" dirty="0">
                <a:solidFill>
                  <a:schemeClr val="accent1">
                    <a:lumMod val="75000"/>
                  </a:schemeClr>
                </a:solidFill>
              </a:rPr>
              <a:t>Instrumentos jurídicos que establecen </a:t>
            </a:r>
            <a:r>
              <a:rPr lang="es-ES_tradnl" sz="1800" b="1" dirty="0">
                <a:solidFill>
                  <a:schemeClr val="accent1">
                    <a:lumMod val="75000"/>
                  </a:schemeClr>
                </a:solidFill>
              </a:rPr>
              <a:t>principios y derechos básicos </a:t>
            </a:r>
            <a:r>
              <a:rPr lang="es-ES_tradnl" sz="1800" dirty="0">
                <a:solidFill>
                  <a:schemeClr val="accent1">
                    <a:lumMod val="75000"/>
                  </a:schemeClr>
                </a:solidFill>
              </a:rPr>
              <a:t>en el trabajo</a:t>
            </a:r>
          </a:p>
          <a:p>
            <a:pPr marL="268288" marR="0" lvl="0" indent="-268288" algn="l" defTabSz="914400" rtl="0" eaLnBrk="1" fontAlgn="auto" latinLnBrk="0" hangingPunct="1">
              <a:lnSpc>
                <a:spcPct val="90000"/>
              </a:lnSpc>
              <a:spcBef>
                <a:spcPts val="1200"/>
              </a:spcBef>
              <a:spcAft>
                <a:spcPts val="1200"/>
              </a:spcAft>
              <a:buClr>
                <a:srgbClr val="FA3C4B"/>
              </a:buClr>
              <a:buSzTx/>
              <a:buFont typeface="Arial" panose="020B0604020202020204" pitchFamily="34" charset="0"/>
              <a:buChar char="•"/>
              <a:tabLst/>
              <a:defRPr/>
            </a:pPr>
            <a:r>
              <a:rPr lang="es-ES_tradnl" sz="1800" dirty="0">
                <a:solidFill>
                  <a:srgbClr val="1E2DBE">
                    <a:lumMod val="75000"/>
                  </a:srgbClr>
                </a:solidFill>
                <a:latin typeface="Arial" panose="020B0604020202020204"/>
              </a:rPr>
              <a:t>Son desarrolladas</a:t>
            </a:r>
            <a:r>
              <a:rPr kumimoji="0" lang="es-ES_tradnl" sz="1800" b="0" i="0" strike="noStrike" kern="1200" cap="none" spc="0" normalizeH="0" baseline="0" noProof="0" dirty="0">
                <a:ln>
                  <a:noFill/>
                </a:ln>
                <a:solidFill>
                  <a:srgbClr val="1E2DBE">
                    <a:lumMod val="75000"/>
                  </a:srgbClr>
                </a:solidFill>
                <a:effectLst/>
                <a:uLnTx/>
                <a:uFillTx/>
                <a:latin typeface="Arial" panose="020B0604020202020204"/>
                <a:ea typeface="+mn-ea"/>
                <a:cs typeface="+mn-cs"/>
              </a:rPr>
              <a:t> a través de un </a:t>
            </a:r>
            <a:r>
              <a:rPr kumimoji="0" lang="es-ES_tradnl" sz="1800" b="1" i="0" strike="noStrike" kern="1200" cap="none" spc="0" normalizeH="0" baseline="0" noProof="0" dirty="0">
                <a:ln>
                  <a:noFill/>
                </a:ln>
                <a:solidFill>
                  <a:srgbClr val="1E2DBE">
                    <a:lumMod val="75000"/>
                  </a:srgbClr>
                </a:solidFill>
                <a:effectLst/>
                <a:uLnTx/>
                <a:uFillTx/>
                <a:latin typeface="Arial" panose="020B0604020202020204"/>
                <a:ea typeface="+mn-ea"/>
                <a:cs typeface="+mn-cs"/>
              </a:rPr>
              <a:t>proceso de diálogo tripartito </a:t>
            </a:r>
            <a:r>
              <a:rPr kumimoji="0" lang="es-ES_tradnl" sz="1800" b="0" i="0" strike="noStrike" kern="1200" cap="none" spc="0" normalizeH="0" baseline="0" noProof="0" dirty="0">
                <a:ln>
                  <a:noFill/>
                </a:ln>
                <a:solidFill>
                  <a:srgbClr val="1E2DBE">
                    <a:lumMod val="75000"/>
                  </a:srgbClr>
                </a:solidFill>
                <a:effectLst/>
                <a:uLnTx/>
                <a:uFillTx/>
                <a:latin typeface="Arial" panose="020B0604020202020204"/>
                <a:ea typeface="+mn-ea"/>
                <a:cs typeface="+mn-cs"/>
              </a:rPr>
              <a:t>establecido en la Constitución de la OIT</a:t>
            </a:r>
            <a:endParaRPr lang="es-ES_tradnl" sz="1800" dirty="0">
              <a:solidFill>
                <a:schemeClr val="accent1">
                  <a:lumMod val="75000"/>
                </a:schemeClr>
              </a:solidFill>
            </a:endParaRPr>
          </a:p>
          <a:p>
            <a:pPr marL="268288" indent="-268288">
              <a:spcBef>
                <a:spcPts val="1200"/>
              </a:spcBef>
              <a:buClr>
                <a:schemeClr val="accent2"/>
              </a:buClr>
              <a:buFont typeface="Arial" panose="020B0604020202020204" pitchFamily="34" charset="0"/>
              <a:buChar char="•"/>
            </a:pPr>
            <a:r>
              <a:rPr lang="es-ES_tradnl" sz="1800" dirty="0">
                <a:solidFill>
                  <a:schemeClr val="accent1">
                    <a:lumMod val="75000"/>
                  </a:schemeClr>
                </a:solidFill>
              </a:rPr>
              <a:t>Pueden adoptar la forma de </a:t>
            </a:r>
            <a:r>
              <a:rPr lang="es-ES_tradnl" sz="1800" b="1" dirty="0">
                <a:solidFill>
                  <a:schemeClr val="accent1">
                    <a:lumMod val="75000"/>
                  </a:schemeClr>
                </a:solidFill>
              </a:rPr>
              <a:t>Convenios</a:t>
            </a:r>
            <a:r>
              <a:rPr lang="es-ES_tradnl" sz="1800" dirty="0">
                <a:solidFill>
                  <a:schemeClr val="accent1">
                    <a:lumMod val="75000"/>
                  </a:schemeClr>
                </a:solidFill>
              </a:rPr>
              <a:t> o </a:t>
            </a:r>
            <a:r>
              <a:rPr lang="es-ES_tradnl" sz="1800" b="1" dirty="0">
                <a:solidFill>
                  <a:schemeClr val="accent1">
                    <a:lumMod val="75000"/>
                  </a:schemeClr>
                </a:solidFill>
              </a:rPr>
              <a:t>Recomendaciones</a:t>
            </a:r>
            <a:r>
              <a:rPr lang="es-ES_tradnl" sz="1800" dirty="0"/>
              <a:t>  </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pPr/>
              <a:t>4</a:t>
            </a:fld>
            <a:endParaRPr lang="en-GB"/>
          </a:p>
        </p:txBody>
      </p:sp>
      <p:pic>
        <p:nvPicPr>
          <p:cNvPr id="7" name="Picture Placeholder 6"/>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12935" t="14250" r="5700" b="6072"/>
          <a:stretch/>
        </p:blipFill>
        <p:spPr/>
      </p:pic>
    </p:spTree>
    <p:extLst>
      <p:ext uri="{BB962C8B-B14F-4D97-AF65-F5344CB8AC3E}">
        <p14:creationId xmlns:p14="http://schemas.microsoft.com/office/powerpoint/2010/main" val="3684940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a:extLst>
              <a:ext uri="{FF2B5EF4-FFF2-40B4-BE49-F238E27FC236}">
                <a16:creationId xmlns:a16="http://schemas.microsoft.com/office/drawing/2014/main" id="{78EE1AE9-313B-409B-F46C-00B1F15ABFB5}"/>
              </a:ext>
            </a:extLst>
          </p:cNvPr>
          <p:cNvSpPr txBox="1">
            <a:spLocks/>
          </p:cNvSpPr>
          <p:nvPr/>
        </p:nvSpPr>
        <p:spPr>
          <a:xfrm>
            <a:off x="317118" y="1391663"/>
            <a:ext cx="11210924" cy="720000"/>
          </a:xfrm>
          <a:prstGeom prst="rect">
            <a:avLst/>
          </a:prstGeom>
        </p:spPr>
        <p:txBody>
          <a:bodyPr/>
          <a:lst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a:lstStyle>
          <a:p>
            <a:r>
              <a:rPr lang="es-ES_tradnl" sz="2500" dirty="0">
                <a:solidFill>
                  <a:schemeClr val="accent1"/>
                </a:solidFill>
                <a:latin typeface="+mj-lt"/>
                <a:ea typeface="+mj-ea"/>
                <a:cs typeface="+mj-cs"/>
              </a:rPr>
              <a:t>Temas cubiertos por los Convenios</a:t>
            </a:r>
          </a:p>
        </p:txBody>
      </p:sp>
      <p:graphicFrame>
        <p:nvGraphicFramePr>
          <p:cNvPr id="14" name="Table 13">
            <a:extLst>
              <a:ext uri="{FF2B5EF4-FFF2-40B4-BE49-F238E27FC236}">
                <a16:creationId xmlns:a16="http://schemas.microsoft.com/office/drawing/2014/main" id="{5DD6CD09-7037-D37C-43F2-D4F306ACC192}"/>
              </a:ext>
            </a:extLst>
          </p:cNvPr>
          <p:cNvGraphicFramePr>
            <a:graphicFrameLocks noGrp="1"/>
          </p:cNvGraphicFramePr>
          <p:nvPr>
            <p:extLst>
              <p:ext uri="{D42A27DB-BD31-4B8C-83A1-F6EECF244321}">
                <p14:modId xmlns:p14="http://schemas.microsoft.com/office/powerpoint/2010/main" val="1723223941"/>
              </p:ext>
            </p:extLst>
          </p:nvPr>
        </p:nvGraphicFramePr>
        <p:xfrm>
          <a:off x="582609" y="2142278"/>
          <a:ext cx="4808428" cy="4090004"/>
        </p:xfrm>
        <a:graphic>
          <a:graphicData uri="http://schemas.openxmlformats.org/drawingml/2006/table">
            <a:tbl>
              <a:tblPr firstRow="1" bandRow="1">
                <a:tableStyleId>{5C22544A-7EE6-4342-B048-85BDC9FD1C3A}</a:tableStyleId>
              </a:tblPr>
              <a:tblGrid>
                <a:gridCol w="4808428">
                  <a:extLst>
                    <a:ext uri="{9D8B030D-6E8A-4147-A177-3AD203B41FA5}">
                      <a16:colId xmlns:a16="http://schemas.microsoft.com/office/drawing/2014/main" val="585213265"/>
                    </a:ext>
                  </a:extLst>
                </a:gridCol>
              </a:tblGrid>
              <a:tr h="646160">
                <a:tc>
                  <a:txBody>
                    <a:bodyPr/>
                    <a:lstStyle/>
                    <a:p>
                      <a:r>
                        <a:rPr lang="en-CH" sz="1500" dirty="0"/>
                        <a:t>Fundamental (vinculado a la Declaración de 1998) (10)</a:t>
                      </a:r>
                    </a:p>
                  </a:txBody>
                  <a:tcPr/>
                </a:tc>
                <a:extLst>
                  <a:ext uri="{0D108BD9-81ED-4DB2-BD59-A6C34878D82A}">
                    <a16:rowId xmlns:a16="http://schemas.microsoft.com/office/drawing/2014/main" val="2585956029"/>
                  </a:ext>
                </a:extLst>
              </a:tr>
              <a:tr h="646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400" b="1" noProof="0" dirty="0"/>
                        <a:t>Libertad sindical y negociación colectiva (C87 + C98) </a:t>
                      </a:r>
                    </a:p>
                  </a:txBody>
                  <a:tcPr>
                    <a:solidFill>
                      <a:schemeClr val="accent3"/>
                    </a:solidFill>
                  </a:tcPr>
                </a:tc>
                <a:extLst>
                  <a:ext uri="{0D108BD9-81ED-4DB2-BD59-A6C34878D82A}">
                    <a16:rowId xmlns:a16="http://schemas.microsoft.com/office/drawing/2014/main" val="412725681"/>
                  </a:ext>
                </a:extLst>
              </a:tr>
              <a:tr h="646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400" b="1" noProof="0" dirty="0"/>
                        <a:t>Trabajo forzoso (C29 y P29 + C105)</a:t>
                      </a:r>
                    </a:p>
                    <a:p>
                      <a:endParaRPr lang="en-CH" sz="1400" dirty="0"/>
                    </a:p>
                  </a:txBody>
                  <a:tcPr>
                    <a:solidFill>
                      <a:schemeClr val="accent3"/>
                    </a:solidFill>
                  </a:tcPr>
                </a:tc>
                <a:extLst>
                  <a:ext uri="{0D108BD9-81ED-4DB2-BD59-A6C34878D82A}">
                    <a16:rowId xmlns:a16="http://schemas.microsoft.com/office/drawing/2014/main" val="1205956892"/>
                  </a:ext>
                </a:extLst>
              </a:tr>
              <a:tr h="646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400" b="1" noProof="0" dirty="0"/>
                        <a:t>Trabajo infantil (C138 + C182)</a:t>
                      </a:r>
                    </a:p>
                    <a:p>
                      <a:endParaRPr lang="en-CH" sz="1400" dirty="0"/>
                    </a:p>
                  </a:txBody>
                  <a:tcPr>
                    <a:solidFill>
                      <a:schemeClr val="accent3"/>
                    </a:solidFill>
                  </a:tcPr>
                </a:tc>
                <a:extLst>
                  <a:ext uri="{0D108BD9-81ED-4DB2-BD59-A6C34878D82A}">
                    <a16:rowId xmlns:a16="http://schemas.microsoft.com/office/drawing/2014/main" val="1737201606"/>
                  </a:ext>
                </a:extLst>
              </a:tr>
              <a:tr h="7526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400" b="1" noProof="0" dirty="0"/>
                        <a:t>Igualdad de oportunidades y de trato (C100 + C111)</a:t>
                      </a:r>
                    </a:p>
                    <a:p>
                      <a:endParaRPr lang="en-CH" sz="1400" dirty="0"/>
                    </a:p>
                  </a:txBody>
                  <a:tcPr>
                    <a:solidFill>
                      <a:schemeClr val="accent3"/>
                    </a:solidFill>
                  </a:tcPr>
                </a:tc>
                <a:extLst>
                  <a:ext uri="{0D108BD9-81ED-4DB2-BD59-A6C34878D82A}">
                    <a16:rowId xmlns:a16="http://schemas.microsoft.com/office/drawing/2014/main" val="1305435586"/>
                  </a:ext>
                </a:extLst>
              </a:tr>
              <a:tr h="7526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400" b="1" noProof="0" dirty="0"/>
                        <a:t>Salud y seguridad en el trabajo (C155 + C187)</a:t>
                      </a:r>
                    </a:p>
                    <a:p>
                      <a:endParaRPr lang="en-CH" sz="1400" dirty="0"/>
                    </a:p>
                  </a:txBody>
                  <a:tcPr>
                    <a:solidFill>
                      <a:schemeClr val="accent3"/>
                    </a:solidFill>
                  </a:tcPr>
                </a:tc>
                <a:extLst>
                  <a:ext uri="{0D108BD9-81ED-4DB2-BD59-A6C34878D82A}">
                    <a16:rowId xmlns:a16="http://schemas.microsoft.com/office/drawing/2014/main" val="1437397426"/>
                  </a:ext>
                </a:extLst>
              </a:tr>
            </a:tbl>
          </a:graphicData>
        </a:graphic>
      </p:graphicFrame>
      <p:graphicFrame>
        <p:nvGraphicFramePr>
          <p:cNvPr id="15" name="Table 14">
            <a:extLst>
              <a:ext uri="{FF2B5EF4-FFF2-40B4-BE49-F238E27FC236}">
                <a16:creationId xmlns:a16="http://schemas.microsoft.com/office/drawing/2014/main" id="{E76DADA3-BD18-9A5F-B5EF-388F4D53EBA7}"/>
              </a:ext>
            </a:extLst>
          </p:cNvPr>
          <p:cNvGraphicFramePr>
            <a:graphicFrameLocks noGrp="1"/>
          </p:cNvGraphicFramePr>
          <p:nvPr>
            <p:extLst>
              <p:ext uri="{D42A27DB-BD31-4B8C-83A1-F6EECF244321}">
                <p14:modId xmlns:p14="http://schemas.microsoft.com/office/powerpoint/2010/main" val="3057064938"/>
              </p:ext>
            </p:extLst>
          </p:nvPr>
        </p:nvGraphicFramePr>
        <p:xfrm>
          <a:off x="5599438" y="2535924"/>
          <a:ext cx="3360220" cy="2547405"/>
        </p:xfrm>
        <a:graphic>
          <a:graphicData uri="http://schemas.openxmlformats.org/drawingml/2006/table">
            <a:tbl>
              <a:tblPr firstRow="1" bandRow="1">
                <a:tableStyleId>{5C22544A-7EE6-4342-B048-85BDC9FD1C3A}</a:tableStyleId>
              </a:tblPr>
              <a:tblGrid>
                <a:gridCol w="3360220">
                  <a:extLst>
                    <a:ext uri="{9D8B030D-6E8A-4147-A177-3AD203B41FA5}">
                      <a16:colId xmlns:a16="http://schemas.microsoft.com/office/drawing/2014/main" val="2289844251"/>
                    </a:ext>
                  </a:extLst>
                </a:gridCol>
              </a:tblGrid>
              <a:tr h="534249">
                <a:tc>
                  <a:txBody>
                    <a:bodyPr/>
                    <a:lstStyle/>
                    <a:p>
                      <a:r>
                        <a:rPr lang="en-CH" sz="1400" dirty="0"/>
                        <a:t>Gobernanza (supervisión reforzada) (4)</a:t>
                      </a:r>
                    </a:p>
                  </a:txBody>
                  <a:tcPr/>
                </a:tc>
                <a:extLst>
                  <a:ext uri="{0D108BD9-81ED-4DB2-BD59-A6C34878D82A}">
                    <a16:rowId xmlns:a16="http://schemas.microsoft.com/office/drawing/2014/main" val="3033659198"/>
                  </a:ext>
                </a:extLst>
              </a:tr>
              <a:tr h="6484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300" b="1" noProof="0" dirty="0"/>
                        <a:t>Consulta tripartita (C144)</a:t>
                      </a:r>
                    </a:p>
                    <a:p>
                      <a:endParaRPr lang="en-CH" sz="1300" b="1" dirty="0"/>
                    </a:p>
                  </a:txBody>
                  <a:tcPr/>
                </a:tc>
                <a:extLst>
                  <a:ext uri="{0D108BD9-81ED-4DB2-BD59-A6C34878D82A}">
                    <a16:rowId xmlns:a16="http://schemas.microsoft.com/office/drawing/2014/main" val="2012715189"/>
                  </a:ext>
                </a:extLst>
              </a:tr>
              <a:tr h="7163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300" b="1" noProof="0" dirty="0"/>
                        <a:t>Inspección de trabajo (C81 + C129)</a:t>
                      </a:r>
                    </a:p>
                    <a:p>
                      <a:endParaRPr lang="en-CH" sz="1300" b="1" dirty="0"/>
                    </a:p>
                  </a:txBody>
                  <a:tcPr/>
                </a:tc>
                <a:extLst>
                  <a:ext uri="{0D108BD9-81ED-4DB2-BD59-A6C34878D82A}">
                    <a16:rowId xmlns:a16="http://schemas.microsoft.com/office/drawing/2014/main" val="828648387"/>
                  </a:ext>
                </a:extLst>
              </a:tr>
              <a:tr h="6484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300" b="1" noProof="0" dirty="0"/>
                        <a:t>Política de empleo (C122)</a:t>
                      </a:r>
                    </a:p>
                    <a:p>
                      <a:endParaRPr lang="en-CH" sz="1300" b="1" dirty="0"/>
                    </a:p>
                  </a:txBody>
                  <a:tcPr/>
                </a:tc>
                <a:extLst>
                  <a:ext uri="{0D108BD9-81ED-4DB2-BD59-A6C34878D82A}">
                    <a16:rowId xmlns:a16="http://schemas.microsoft.com/office/drawing/2014/main" val="4139441688"/>
                  </a:ext>
                </a:extLst>
              </a:tr>
            </a:tbl>
          </a:graphicData>
        </a:graphic>
      </p:graphicFrame>
      <p:graphicFrame>
        <p:nvGraphicFramePr>
          <p:cNvPr id="16" name="Table 15">
            <a:extLst>
              <a:ext uri="{FF2B5EF4-FFF2-40B4-BE49-F238E27FC236}">
                <a16:creationId xmlns:a16="http://schemas.microsoft.com/office/drawing/2014/main" id="{7B95B68F-076E-0870-A1DD-59329D7058A5}"/>
              </a:ext>
            </a:extLst>
          </p:cNvPr>
          <p:cNvGraphicFramePr>
            <a:graphicFrameLocks noGrp="1"/>
          </p:cNvGraphicFramePr>
          <p:nvPr>
            <p:extLst>
              <p:ext uri="{D42A27DB-BD31-4B8C-83A1-F6EECF244321}">
                <p14:modId xmlns:p14="http://schemas.microsoft.com/office/powerpoint/2010/main" val="4186574607"/>
              </p:ext>
            </p:extLst>
          </p:nvPr>
        </p:nvGraphicFramePr>
        <p:xfrm>
          <a:off x="9168059" y="1396354"/>
          <a:ext cx="2359983" cy="4835928"/>
        </p:xfrm>
        <a:graphic>
          <a:graphicData uri="http://schemas.openxmlformats.org/drawingml/2006/table">
            <a:tbl>
              <a:tblPr firstRow="1" bandRow="1">
                <a:tableStyleId>{5C22544A-7EE6-4342-B048-85BDC9FD1C3A}</a:tableStyleId>
              </a:tblPr>
              <a:tblGrid>
                <a:gridCol w="2359983">
                  <a:extLst>
                    <a:ext uri="{9D8B030D-6E8A-4147-A177-3AD203B41FA5}">
                      <a16:colId xmlns:a16="http://schemas.microsoft.com/office/drawing/2014/main" val="942319329"/>
                    </a:ext>
                  </a:extLst>
                </a:gridCol>
              </a:tblGrid>
              <a:tr h="293172">
                <a:tc>
                  <a:txBody>
                    <a:bodyPr/>
                    <a:lstStyle/>
                    <a:p>
                      <a:r>
                        <a:rPr lang="en-CH" sz="1400" dirty="0"/>
                        <a:t>Técnico (177)</a:t>
                      </a:r>
                    </a:p>
                  </a:txBody>
                  <a:tcPr/>
                </a:tc>
                <a:extLst>
                  <a:ext uri="{0D108BD9-81ED-4DB2-BD59-A6C34878D82A}">
                    <a16:rowId xmlns:a16="http://schemas.microsoft.com/office/drawing/2014/main" val="4210886648"/>
                  </a:ext>
                </a:extLst>
              </a:tr>
              <a:tr h="293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100" b="1" noProof="0" dirty="0"/>
                        <a:t>Administración del trabajo</a:t>
                      </a:r>
                    </a:p>
                  </a:txBody>
                  <a:tcPr/>
                </a:tc>
                <a:extLst>
                  <a:ext uri="{0D108BD9-81ED-4DB2-BD59-A6C34878D82A}">
                    <a16:rowId xmlns:a16="http://schemas.microsoft.com/office/drawing/2014/main" val="1774161907"/>
                  </a:ext>
                </a:extLst>
              </a:tr>
              <a:tr h="293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100" b="1" noProof="0" dirty="0"/>
                        <a:t>Fomento del empleo</a:t>
                      </a:r>
                    </a:p>
                  </a:txBody>
                  <a:tcPr/>
                </a:tc>
                <a:extLst>
                  <a:ext uri="{0D108BD9-81ED-4DB2-BD59-A6C34878D82A}">
                    <a16:rowId xmlns:a16="http://schemas.microsoft.com/office/drawing/2014/main" val="395810241"/>
                  </a:ext>
                </a:extLst>
              </a:tr>
              <a:tr h="293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100" b="1" noProof="0" dirty="0"/>
                        <a:t>Seguridad del empleo</a:t>
                      </a:r>
                    </a:p>
                  </a:txBody>
                  <a:tcPr/>
                </a:tc>
                <a:extLst>
                  <a:ext uri="{0D108BD9-81ED-4DB2-BD59-A6C34878D82A}">
                    <a16:rowId xmlns:a16="http://schemas.microsoft.com/office/drawing/2014/main" val="1351414102"/>
                  </a:ext>
                </a:extLst>
              </a:tr>
              <a:tr h="293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100" b="1" noProof="0" dirty="0"/>
                        <a:t>Salarios</a:t>
                      </a:r>
                    </a:p>
                  </a:txBody>
                  <a:tcPr/>
                </a:tc>
                <a:extLst>
                  <a:ext uri="{0D108BD9-81ED-4DB2-BD59-A6C34878D82A}">
                    <a16:rowId xmlns:a16="http://schemas.microsoft.com/office/drawing/2014/main" val="2570345815"/>
                  </a:ext>
                </a:extLst>
              </a:tr>
              <a:tr h="293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100" b="1" noProof="0" dirty="0"/>
                        <a:t>Tiempo de trabajo</a:t>
                      </a:r>
                    </a:p>
                  </a:txBody>
                  <a:tcPr/>
                </a:tc>
                <a:extLst>
                  <a:ext uri="{0D108BD9-81ED-4DB2-BD59-A6C34878D82A}">
                    <a16:rowId xmlns:a16="http://schemas.microsoft.com/office/drawing/2014/main" val="3939571156"/>
                  </a:ext>
                </a:extLst>
              </a:tr>
              <a:tr h="293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100" b="1" noProof="0" dirty="0"/>
                        <a:t>Seguridad social</a:t>
                      </a:r>
                    </a:p>
                  </a:txBody>
                  <a:tcPr/>
                </a:tc>
                <a:extLst>
                  <a:ext uri="{0D108BD9-81ED-4DB2-BD59-A6C34878D82A}">
                    <a16:rowId xmlns:a16="http://schemas.microsoft.com/office/drawing/2014/main" val="773361419"/>
                  </a:ext>
                </a:extLst>
              </a:tr>
              <a:tr h="293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100" b="1" noProof="0" dirty="0"/>
                        <a:t>Protección de la maternidad</a:t>
                      </a:r>
                    </a:p>
                  </a:txBody>
                  <a:tcPr/>
                </a:tc>
                <a:extLst>
                  <a:ext uri="{0D108BD9-81ED-4DB2-BD59-A6C34878D82A}">
                    <a16:rowId xmlns:a16="http://schemas.microsoft.com/office/drawing/2014/main" val="1496762076"/>
                  </a:ext>
                </a:extLst>
              </a:tr>
              <a:tr h="293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100" b="1" noProof="0" dirty="0"/>
                        <a:t>Política social</a:t>
                      </a:r>
                    </a:p>
                  </a:txBody>
                  <a:tcPr/>
                </a:tc>
                <a:extLst>
                  <a:ext uri="{0D108BD9-81ED-4DB2-BD59-A6C34878D82A}">
                    <a16:rowId xmlns:a16="http://schemas.microsoft.com/office/drawing/2014/main" val="658937316"/>
                  </a:ext>
                </a:extLst>
              </a:tr>
              <a:tr h="293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100" b="1" noProof="0" dirty="0"/>
                        <a:t>Trabajadores migrantes</a:t>
                      </a:r>
                    </a:p>
                  </a:txBody>
                  <a:tcPr/>
                </a:tc>
                <a:extLst>
                  <a:ext uri="{0D108BD9-81ED-4DB2-BD59-A6C34878D82A}">
                    <a16:rowId xmlns:a16="http://schemas.microsoft.com/office/drawing/2014/main" val="919291340"/>
                  </a:ext>
                </a:extLst>
              </a:tr>
              <a:tr h="293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100" b="1" noProof="0" dirty="0"/>
                        <a:t>VIH/SIDA</a:t>
                      </a:r>
                    </a:p>
                  </a:txBody>
                  <a:tcPr/>
                </a:tc>
                <a:extLst>
                  <a:ext uri="{0D108BD9-81ED-4DB2-BD59-A6C34878D82A}">
                    <a16:rowId xmlns:a16="http://schemas.microsoft.com/office/drawing/2014/main" val="2549049239"/>
                  </a:ext>
                </a:extLst>
              </a:tr>
              <a:tr h="293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100" b="1" noProof="0" dirty="0"/>
                        <a:t>Gente de mar</a:t>
                      </a:r>
                    </a:p>
                  </a:txBody>
                  <a:tcPr/>
                </a:tc>
                <a:extLst>
                  <a:ext uri="{0D108BD9-81ED-4DB2-BD59-A6C34878D82A}">
                    <a16:rowId xmlns:a16="http://schemas.microsoft.com/office/drawing/2014/main" val="2837726632"/>
                  </a:ext>
                </a:extLst>
              </a:tr>
              <a:tr h="293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100" b="1" noProof="0" dirty="0"/>
                        <a:t>Pescadores</a:t>
                      </a:r>
                    </a:p>
                  </a:txBody>
                  <a:tcPr/>
                </a:tc>
                <a:extLst>
                  <a:ext uri="{0D108BD9-81ED-4DB2-BD59-A6C34878D82A}">
                    <a16:rowId xmlns:a16="http://schemas.microsoft.com/office/drawing/2014/main" val="1848992988"/>
                  </a:ext>
                </a:extLst>
              </a:tr>
              <a:tr h="293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100" b="1" noProof="0" dirty="0"/>
                        <a:t>Trabajadores portuarios</a:t>
                      </a:r>
                    </a:p>
                  </a:txBody>
                  <a:tcPr/>
                </a:tc>
                <a:extLst>
                  <a:ext uri="{0D108BD9-81ED-4DB2-BD59-A6C34878D82A}">
                    <a16:rowId xmlns:a16="http://schemas.microsoft.com/office/drawing/2014/main" val="1610686217"/>
                  </a:ext>
                </a:extLst>
              </a:tr>
              <a:tr h="293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100" b="1" noProof="0" dirty="0"/>
                        <a:t>Pueblos indígenas y tribales</a:t>
                      </a:r>
                    </a:p>
                  </a:txBody>
                  <a:tcPr/>
                </a:tc>
                <a:extLst>
                  <a:ext uri="{0D108BD9-81ED-4DB2-BD59-A6C34878D82A}">
                    <a16:rowId xmlns:a16="http://schemas.microsoft.com/office/drawing/2014/main" val="1650810047"/>
                  </a:ext>
                </a:extLst>
              </a:tr>
              <a:tr h="293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100" b="1" noProof="0" dirty="0"/>
                        <a:t>Otras categorías específicas de trabajadores</a:t>
                      </a:r>
                    </a:p>
                  </a:txBody>
                  <a:tcPr/>
                </a:tc>
                <a:extLst>
                  <a:ext uri="{0D108BD9-81ED-4DB2-BD59-A6C34878D82A}">
                    <a16:rowId xmlns:a16="http://schemas.microsoft.com/office/drawing/2014/main" val="3086323432"/>
                  </a:ext>
                </a:extLst>
              </a:tr>
            </a:tbl>
          </a:graphicData>
        </a:graphic>
      </p:graphicFrame>
    </p:spTree>
    <p:extLst>
      <p:ext uri="{BB962C8B-B14F-4D97-AF65-F5344CB8AC3E}">
        <p14:creationId xmlns:p14="http://schemas.microsoft.com/office/powerpoint/2010/main" val="2719889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E96F1-F3D5-18D1-726F-D3E1A9EDB340}"/>
              </a:ext>
            </a:extLst>
          </p:cNvPr>
          <p:cNvSpPr>
            <a:spLocks noGrp="1"/>
          </p:cNvSpPr>
          <p:nvPr>
            <p:ph type="title"/>
          </p:nvPr>
        </p:nvSpPr>
        <p:spPr/>
        <p:txBody>
          <a:bodyPr/>
          <a:lstStyle/>
          <a:p>
            <a:r>
              <a:rPr lang="es-AR" sz="3600" dirty="0"/>
              <a:t>2 </a:t>
            </a:r>
            <a:r>
              <a:rPr lang="es-AR" dirty="0"/>
              <a:t>tipos de mecanismos de control</a:t>
            </a:r>
          </a:p>
        </p:txBody>
      </p:sp>
      <p:pic>
        <p:nvPicPr>
          <p:cNvPr id="13" name="Content Placeholder 12">
            <a:extLst>
              <a:ext uri="{FF2B5EF4-FFF2-40B4-BE49-F238E27FC236}">
                <a16:creationId xmlns:a16="http://schemas.microsoft.com/office/drawing/2014/main" id="{84C18231-0EFC-F424-22B3-6E197C33FE1B}"/>
              </a:ext>
            </a:extLst>
          </p:cNvPr>
          <p:cNvPicPr>
            <a:picLocks noGrp="1" noChangeAspect="1"/>
          </p:cNvPicPr>
          <p:nvPr>
            <p:ph sz="half" idx="1"/>
          </p:nvPr>
        </p:nvPicPr>
        <p:blipFill>
          <a:blip r:embed="rId3"/>
          <a:stretch>
            <a:fillRect/>
          </a:stretch>
        </p:blipFill>
        <p:spPr>
          <a:xfrm>
            <a:off x="-256755" y="2285191"/>
            <a:ext cx="5906335" cy="3002242"/>
          </a:xfrm>
          <a:prstGeom prst="rect">
            <a:avLst/>
          </a:prstGeom>
        </p:spPr>
      </p:pic>
      <p:pic>
        <p:nvPicPr>
          <p:cNvPr id="14" name="Content Placeholder 13">
            <a:extLst>
              <a:ext uri="{FF2B5EF4-FFF2-40B4-BE49-F238E27FC236}">
                <a16:creationId xmlns:a16="http://schemas.microsoft.com/office/drawing/2014/main" id="{57AA0B51-EC1B-4864-AB62-3EB0A6AC7FDB}"/>
              </a:ext>
            </a:extLst>
          </p:cNvPr>
          <p:cNvPicPr>
            <a:picLocks noGrp="1" noChangeAspect="1"/>
          </p:cNvPicPr>
          <p:nvPr>
            <p:ph sz="half" idx="2"/>
          </p:nvPr>
        </p:nvPicPr>
        <p:blipFill>
          <a:blip r:embed="rId4"/>
          <a:stretch>
            <a:fillRect/>
          </a:stretch>
        </p:blipFill>
        <p:spPr>
          <a:xfrm>
            <a:off x="5445760" y="2148572"/>
            <a:ext cx="6116217" cy="3286233"/>
          </a:xfrm>
          <a:prstGeom prst="rect">
            <a:avLst/>
          </a:prstGeom>
        </p:spPr>
      </p:pic>
      <p:sp>
        <p:nvSpPr>
          <p:cNvPr id="5" name="Date Placeholder 4">
            <a:extLst>
              <a:ext uri="{FF2B5EF4-FFF2-40B4-BE49-F238E27FC236}">
                <a16:creationId xmlns:a16="http://schemas.microsoft.com/office/drawing/2014/main" id="{F826E25F-6D4F-D9D8-8BF4-69454AFB8042}"/>
              </a:ext>
            </a:extLst>
          </p:cNvPr>
          <p:cNvSpPr>
            <a:spLocks noGrp="1"/>
          </p:cNvSpPr>
          <p:nvPr>
            <p:ph type="dt" sz="half" idx="10"/>
          </p:nvPr>
        </p:nvSpPr>
        <p:spPr/>
        <p:txBody>
          <a:bodyPr/>
          <a:lstStyle/>
          <a:p>
            <a:r>
              <a:rPr lang="en-GB"/>
              <a:t>Date: Monday / 01 / October / 2019</a:t>
            </a:r>
          </a:p>
        </p:txBody>
      </p:sp>
      <p:sp>
        <p:nvSpPr>
          <p:cNvPr id="6" name="Footer Placeholder 5">
            <a:extLst>
              <a:ext uri="{FF2B5EF4-FFF2-40B4-BE49-F238E27FC236}">
                <a16:creationId xmlns:a16="http://schemas.microsoft.com/office/drawing/2014/main" id="{456DDD57-6B66-9CCF-5A9C-85CD32A2A3C3}"/>
              </a:ext>
            </a:extLst>
          </p:cNvPr>
          <p:cNvSpPr>
            <a:spLocks noGrp="1"/>
          </p:cNvSpPr>
          <p:nvPr>
            <p:ph type="ftr" sz="quarter" idx="11"/>
          </p:nvPr>
        </p:nvSpPr>
        <p:spPr/>
        <p:txBody>
          <a:bodyPr/>
          <a:lstStyle/>
          <a:p>
            <a:r>
              <a:rPr lang="es-ES" dirty="0"/>
              <a:t>Impulsar la justicia social, promover el trabajo decente</a:t>
            </a:r>
            <a:endParaRPr lang="en-GB" dirty="0"/>
          </a:p>
        </p:txBody>
      </p:sp>
      <p:sp>
        <p:nvSpPr>
          <p:cNvPr id="7" name="Slide Number Placeholder 6">
            <a:extLst>
              <a:ext uri="{FF2B5EF4-FFF2-40B4-BE49-F238E27FC236}">
                <a16:creationId xmlns:a16="http://schemas.microsoft.com/office/drawing/2014/main" id="{1AD80F11-FBBC-274E-F147-86D8340F0172}"/>
              </a:ext>
            </a:extLst>
          </p:cNvPr>
          <p:cNvSpPr>
            <a:spLocks noGrp="1"/>
          </p:cNvSpPr>
          <p:nvPr>
            <p:ph type="sldNum" sz="quarter" idx="12"/>
          </p:nvPr>
        </p:nvSpPr>
        <p:spPr/>
        <p:txBody>
          <a:bodyPr/>
          <a:lstStyle/>
          <a:p>
            <a:fld id="{856227C0-AD57-4F9B-BAE3-EEFB0D0EE427}" type="slidenum">
              <a:rPr lang="en-GB" smtClean="0"/>
              <a:t>6</a:t>
            </a:fld>
            <a:endParaRPr lang="en-GB"/>
          </a:p>
        </p:txBody>
      </p:sp>
    </p:spTree>
    <p:extLst>
      <p:ext uri="{BB962C8B-B14F-4D97-AF65-F5344CB8AC3E}">
        <p14:creationId xmlns:p14="http://schemas.microsoft.com/office/powerpoint/2010/main" val="2182666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538" y="2853559"/>
            <a:ext cx="9709752" cy="816953"/>
          </a:xfrm>
        </p:spPr>
        <p:txBody>
          <a:bodyPr/>
          <a:lstStyle/>
          <a:p>
            <a:r>
              <a:rPr lang="es-ES_tradnl" sz="4000" dirty="0"/>
              <a:t>Instrumentos sobre libertad sindical y negociación colectiva</a:t>
            </a:r>
            <a:br>
              <a:rPr lang="es-ES_tradnl" sz="4000" dirty="0"/>
            </a:br>
            <a:br>
              <a:rPr lang="es-ES_tradnl" dirty="0"/>
            </a:br>
            <a:endParaRPr lang="es-ES_tradnl" dirty="0"/>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dirty="0"/>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7</a:t>
            </a:fld>
            <a:endParaRPr lang="en-GB"/>
          </a:p>
        </p:txBody>
      </p:sp>
    </p:spTree>
    <p:extLst>
      <p:ext uri="{BB962C8B-B14F-4D97-AF65-F5344CB8AC3E}">
        <p14:creationId xmlns:p14="http://schemas.microsoft.com/office/powerpoint/2010/main" val="195253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t>Convenios de la OIT sobre libertad sindical, negociación colectiva y relaciones laborales </a:t>
            </a:r>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s-ES" dirty="0"/>
              <a:t>Impulsar la justicia social, promover el trabajo decente</a:t>
            </a:r>
            <a:endParaRPr lang="en-GB" dirty="0"/>
          </a:p>
        </p:txBody>
      </p:sp>
      <p:sp>
        <p:nvSpPr>
          <p:cNvPr id="7" name="Slide Number Placeholder 6"/>
          <p:cNvSpPr>
            <a:spLocks noGrp="1"/>
          </p:cNvSpPr>
          <p:nvPr>
            <p:ph type="sldNum" sz="quarter" idx="12"/>
          </p:nvPr>
        </p:nvSpPr>
        <p:spPr/>
        <p:txBody>
          <a:bodyPr/>
          <a:lstStyle/>
          <a:p>
            <a:fld id="{856227C0-AD57-4F9B-BAE3-EEFB0D0EE427}" type="slidenum">
              <a:rPr lang="en-GB" smtClean="0"/>
              <a:pPr/>
              <a:t>8</a:t>
            </a:fld>
            <a:endParaRPr lang="en-GB"/>
          </a:p>
        </p:txBody>
      </p:sp>
      <p:graphicFrame>
        <p:nvGraphicFramePr>
          <p:cNvPr id="10" name="Content Placeholder 9">
            <a:extLst>
              <a:ext uri="{FF2B5EF4-FFF2-40B4-BE49-F238E27FC236}">
                <a16:creationId xmlns:a16="http://schemas.microsoft.com/office/drawing/2014/main" id="{2830E08E-07DB-3973-F918-0FC7C960F1E7}"/>
              </a:ext>
            </a:extLst>
          </p:cNvPr>
          <p:cNvGraphicFramePr>
            <a:graphicFrameLocks noGrp="1"/>
          </p:cNvGraphicFramePr>
          <p:nvPr>
            <p:ph sz="half" idx="1"/>
            <p:extLst>
              <p:ext uri="{D42A27DB-BD31-4B8C-83A1-F6EECF244321}">
                <p14:modId xmlns:p14="http://schemas.microsoft.com/office/powerpoint/2010/main" val="2766593866"/>
              </p:ext>
            </p:extLst>
          </p:nvPr>
        </p:nvGraphicFramePr>
        <p:xfrm>
          <a:off x="490538" y="2229773"/>
          <a:ext cx="11178134" cy="3749040"/>
        </p:xfrm>
        <a:graphic>
          <a:graphicData uri="http://schemas.openxmlformats.org/drawingml/2006/table">
            <a:tbl>
              <a:tblPr firstRow="1" bandRow="1">
                <a:tableStyleId>{5C22544A-7EE6-4342-B048-85BDC9FD1C3A}</a:tableStyleId>
              </a:tblPr>
              <a:tblGrid>
                <a:gridCol w="8163605">
                  <a:extLst>
                    <a:ext uri="{9D8B030D-6E8A-4147-A177-3AD203B41FA5}">
                      <a16:colId xmlns:a16="http://schemas.microsoft.com/office/drawing/2014/main" val="1673236969"/>
                    </a:ext>
                  </a:extLst>
                </a:gridCol>
                <a:gridCol w="1544956">
                  <a:extLst>
                    <a:ext uri="{9D8B030D-6E8A-4147-A177-3AD203B41FA5}">
                      <a16:colId xmlns:a16="http://schemas.microsoft.com/office/drawing/2014/main" val="3839626235"/>
                    </a:ext>
                  </a:extLst>
                </a:gridCol>
                <a:gridCol w="1469573">
                  <a:extLst>
                    <a:ext uri="{9D8B030D-6E8A-4147-A177-3AD203B41FA5}">
                      <a16:colId xmlns:a16="http://schemas.microsoft.com/office/drawing/2014/main" val="1370866712"/>
                    </a:ext>
                  </a:extLst>
                </a:gridCol>
              </a:tblGrid>
              <a:tr h="455029">
                <a:tc>
                  <a:txBody>
                    <a:bodyPr/>
                    <a:lstStyle/>
                    <a:p>
                      <a:r>
                        <a:rPr lang="en-CH" sz="1600" dirty="0"/>
                        <a:t>Convenio</a:t>
                      </a:r>
                    </a:p>
                  </a:txBody>
                  <a:tcPr/>
                </a:tc>
                <a:tc>
                  <a:txBody>
                    <a:bodyPr/>
                    <a:lstStyle/>
                    <a:p>
                      <a:r>
                        <a:rPr lang="en-CH" sz="1600" dirty="0"/>
                        <a:t>Tipo</a:t>
                      </a:r>
                    </a:p>
                  </a:txBody>
                  <a:tcPr/>
                </a:tc>
                <a:tc>
                  <a:txBody>
                    <a:bodyPr/>
                    <a:lstStyle/>
                    <a:p>
                      <a:r>
                        <a:rPr lang="en-CH" sz="1600" dirty="0"/>
                        <a:t>Ratificación por México</a:t>
                      </a:r>
                    </a:p>
                  </a:txBody>
                  <a:tcPr/>
                </a:tc>
                <a:extLst>
                  <a:ext uri="{0D108BD9-81ED-4DB2-BD59-A6C34878D82A}">
                    <a16:rowId xmlns:a16="http://schemas.microsoft.com/office/drawing/2014/main" val="568739255"/>
                  </a:ext>
                </a:extLst>
              </a:tr>
              <a:tr h="3212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600" noProof="0" dirty="0"/>
                        <a:t>Convenio sobre el derecho de asociación (agricultura), 1921 (núm. 11)</a:t>
                      </a:r>
                    </a:p>
                  </a:txBody>
                  <a:tcPr/>
                </a:tc>
                <a:tc>
                  <a:txBody>
                    <a:bodyPr/>
                    <a:lstStyle/>
                    <a:p>
                      <a:r>
                        <a:rPr lang="en-CH" sz="1600" dirty="0"/>
                        <a:t>Técnico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H" sz="1600" dirty="0"/>
                        <a:t>1937</a:t>
                      </a:r>
                    </a:p>
                  </a:txBody>
                  <a:tcPr>
                    <a:solidFill>
                      <a:schemeClr val="accent3"/>
                    </a:solidFill>
                  </a:tcPr>
                </a:tc>
                <a:extLst>
                  <a:ext uri="{0D108BD9-81ED-4DB2-BD59-A6C34878D82A}">
                    <a16:rowId xmlns:a16="http://schemas.microsoft.com/office/drawing/2014/main" val="827337255"/>
                  </a:ext>
                </a:extLst>
              </a:tr>
              <a:tr h="3194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600" noProof="0" dirty="0"/>
                        <a:t>Convenio sobre el derecho de asociación (territorios no metropolitanos), 1947 (núm. 84)</a:t>
                      </a:r>
                    </a:p>
                  </a:txBody>
                  <a:tcPr/>
                </a:tc>
                <a:tc>
                  <a:txBody>
                    <a:bodyPr/>
                    <a:lstStyle/>
                    <a:p>
                      <a:r>
                        <a:rPr lang="en-CH" sz="1600" dirty="0"/>
                        <a:t>Técnico</a:t>
                      </a:r>
                    </a:p>
                  </a:txBody>
                  <a:tcPr/>
                </a:tc>
                <a:tc>
                  <a:txBody>
                    <a:bodyPr/>
                    <a:lstStyle/>
                    <a:p>
                      <a:r>
                        <a:rPr lang="en-CH" sz="1600" dirty="0"/>
                        <a:t>-</a:t>
                      </a:r>
                    </a:p>
                  </a:txBody>
                  <a:tcPr/>
                </a:tc>
                <a:extLst>
                  <a:ext uri="{0D108BD9-81ED-4DB2-BD59-A6C34878D82A}">
                    <a16:rowId xmlns:a16="http://schemas.microsoft.com/office/drawing/2014/main" val="2802738798"/>
                  </a:ext>
                </a:extLst>
              </a:tr>
              <a:tr h="4078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600" b="1" noProof="0" dirty="0"/>
                        <a:t>Convenio sobre la libertad sindical y la protección del derecho de sindicación, 1948 (núm. 87)</a:t>
                      </a:r>
                    </a:p>
                  </a:txBody>
                  <a:tcPr>
                    <a:solidFill>
                      <a:schemeClr val="accent6"/>
                    </a:solidFill>
                  </a:tcPr>
                </a:tc>
                <a:tc>
                  <a:txBody>
                    <a:bodyPr/>
                    <a:lstStyle/>
                    <a:p>
                      <a:r>
                        <a:rPr lang="en-CH" sz="1600" b="1" dirty="0"/>
                        <a:t>Fundamental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H" sz="1600" b="1" dirty="0"/>
                        <a:t>1950</a:t>
                      </a:r>
                    </a:p>
                  </a:txBody>
                  <a:tcPr>
                    <a:solidFill>
                      <a:schemeClr val="accent3"/>
                    </a:solidFill>
                  </a:tcPr>
                </a:tc>
                <a:extLst>
                  <a:ext uri="{0D108BD9-81ED-4DB2-BD59-A6C34878D82A}">
                    <a16:rowId xmlns:a16="http://schemas.microsoft.com/office/drawing/2014/main" val="2604913237"/>
                  </a:ext>
                </a:extLst>
              </a:tr>
              <a:tr h="3194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600" b="1" noProof="0" dirty="0"/>
                        <a:t>Convenio sobre el derecho de sindicación y de negociación colectiva, 1949 (núm. 98)</a:t>
                      </a:r>
                    </a:p>
                  </a:txBody>
                  <a:tcPr>
                    <a:solidFill>
                      <a:schemeClr val="accent6"/>
                    </a:solidFill>
                  </a:tcPr>
                </a:tc>
                <a:tc>
                  <a:txBody>
                    <a:bodyPr/>
                    <a:lstStyle/>
                    <a:p>
                      <a:r>
                        <a:rPr lang="en-CH" sz="1600" b="1" dirty="0"/>
                        <a:t>Fundamental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H" sz="1600" b="1" dirty="0"/>
                        <a:t>2018</a:t>
                      </a:r>
                    </a:p>
                  </a:txBody>
                  <a:tcPr>
                    <a:solidFill>
                      <a:schemeClr val="accent3"/>
                    </a:solidFill>
                  </a:tcPr>
                </a:tc>
                <a:extLst>
                  <a:ext uri="{0D108BD9-81ED-4DB2-BD59-A6C34878D82A}">
                    <a16:rowId xmlns:a16="http://schemas.microsoft.com/office/drawing/2014/main" val="3897842676"/>
                  </a:ext>
                </a:extLst>
              </a:tr>
              <a:tr h="308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600" noProof="0" dirty="0"/>
                        <a:t>Convenio sobre los representantes de los trabajadores, 1971 </a:t>
                      </a:r>
                      <a:r>
                        <a:rPr lang="es-ES_tradnl" sz="1600" b="0" noProof="0" dirty="0"/>
                        <a:t>(núm. 135)</a:t>
                      </a:r>
                    </a:p>
                  </a:txBody>
                  <a:tcPr/>
                </a:tc>
                <a:tc>
                  <a:txBody>
                    <a:bodyPr/>
                    <a:lstStyle/>
                    <a:p>
                      <a:r>
                        <a:rPr lang="en-CH" sz="1600" dirty="0"/>
                        <a:t>Técnico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H" sz="1600" dirty="0"/>
                        <a:t>1974</a:t>
                      </a:r>
                    </a:p>
                  </a:txBody>
                  <a:tcPr>
                    <a:solidFill>
                      <a:schemeClr val="accent3"/>
                    </a:solidFill>
                  </a:tcPr>
                </a:tc>
                <a:extLst>
                  <a:ext uri="{0D108BD9-81ED-4DB2-BD59-A6C34878D82A}">
                    <a16:rowId xmlns:a16="http://schemas.microsoft.com/office/drawing/2014/main" val="3994560954"/>
                  </a:ext>
                </a:extLst>
              </a:tr>
              <a:tr h="2822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600" noProof="0" dirty="0"/>
                        <a:t>Convenio sobre las organizaciones de trabajadores rurales, 1975 (núm. 141)</a:t>
                      </a:r>
                    </a:p>
                  </a:txBody>
                  <a:tcPr/>
                </a:tc>
                <a:tc>
                  <a:txBody>
                    <a:bodyPr/>
                    <a:lstStyle/>
                    <a:p>
                      <a:r>
                        <a:rPr lang="en-CH" sz="1600" dirty="0"/>
                        <a:t>Técnico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H" sz="1600" dirty="0"/>
                        <a:t>1978</a:t>
                      </a:r>
                    </a:p>
                  </a:txBody>
                  <a:tcPr>
                    <a:solidFill>
                      <a:schemeClr val="accent3"/>
                    </a:solidFill>
                  </a:tcPr>
                </a:tc>
                <a:extLst>
                  <a:ext uri="{0D108BD9-81ED-4DB2-BD59-A6C34878D82A}">
                    <a16:rowId xmlns:a16="http://schemas.microsoft.com/office/drawing/2014/main" val="1667288735"/>
                  </a:ext>
                </a:extLst>
              </a:tr>
              <a:tr h="2822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600" noProof="0" dirty="0"/>
                        <a:t>Convenio sobre las relaciones de trabajo en la administración pública, 1978 (núm. 151)</a:t>
                      </a:r>
                    </a:p>
                  </a:txBody>
                  <a:tcPr/>
                </a:tc>
                <a:tc>
                  <a:txBody>
                    <a:bodyPr/>
                    <a:lstStyle/>
                    <a:p>
                      <a:r>
                        <a:rPr lang="en-CH" sz="1600" dirty="0"/>
                        <a:t>Técnico</a:t>
                      </a:r>
                    </a:p>
                  </a:txBody>
                  <a:tcPr/>
                </a:tc>
                <a:tc>
                  <a:txBody>
                    <a:bodyPr/>
                    <a:lstStyle/>
                    <a:p>
                      <a:r>
                        <a:rPr lang="en-CH" sz="1600" dirty="0"/>
                        <a:t>- </a:t>
                      </a:r>
                    </a:p>
                  </a:txBody>
                  <a:tcPr/>
                </a:tc>
                <a:extLst>
                  <a:ext uri="{0D108BD9-81ED-4DB2-BD59-A6C34878D82A}">
                    <a16:rowId xmlns:a16="http://schemas.microsoft.com/office/drawing/2014/main" val="3837700512"/>
                  </a:ext>
                </a:extLst>
              </a:tr>
              <a:tr h="2822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600" noProof="0" dirty="0"/>
                        <a:t>Convenio sobre la negociación colectiva, 1981 (núm. 154)</a:t>
                      </a:r>
                    </a:p>
                  </a:txBody>
                  <a:tcPr/>
                </a:tc>
                <a:tc>
                  <a:txBody>
                    <a:bodyPr/>
                    <a:lstStyle/>
                    <a:p>
                      <a:r>
                        <a:rPr lang="en-CH" sz="1600" dirty="0"/>
                        <a:t>Técnico</a:t>
                      </a:r>
                    </a:p>
                  </a:txBody>
                  <a:tcPr/>
                </a:tc>
                <a:tc>
                  <a:txBody>
                    <a:bodyPr/>
                    <a:lstStyle/>
                    <a:p>
                      <a:r>
                        <a:rPr lang="en-CH" sz="1600" dirty="0"/>
                        <a:t>-</a:t>
                      </a:r>
                    </a:p>
                  </a:txBody>
                  <a:tcPr/>
                </a:tc>
                <a:extLst>
                  <a:ext uri="{0D108BD9-81ED-4DB2-BD59-A6C34878D82A}">
                    <a16:rowId xmlns:a16="http://schemas.microsoft.com/office/drawing/2014/main" val="1492724928"/>
                  </a:ext>
                </a:extLst>
              </a:tr>
            </a:tbl>
          </a:graphicData>
        </a:graphic>
      </p:graphicFrame>
    </p:spTree>
    <p:extLst>
      <p:ext uri="{BB962C8B-B14F-4D97-AF65-F5344CB8AC3E}">
        <p14:creationId xmlns:p14="http://schemas.microsoft.com/office/powerpoint/2010/main" val="1833583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210A2-09D5-92BF-3E29-63745AD2D16A}"/>
              </a:ext>
            </a:extLst>
          </p:cNvPr>
          <p:cNvSpPr>
            <a:spLocks noGrp="1"/>
          </p:cNvSpPr>
          <p:nvPr>
            <p:ph type="title"/>
          </p:nvPr>
        </p:nvSpPr>
        <p:spPr>
          <a:xfrm>
            <a:off x="490538" y="2872800"/>
            <a:ext cx="5294442" cy="608525"/>
          </a:xfrm>
        </p:spPr>
        <p:txBody>
          <a:bodyPr/>
          <a:lstStyle/>
          <a:p>
            <a:r>
              <a:rPr lang="es-ES_tradnl" sz="3600" b="0" dirty="0"/>
              <a:t>Convenio sobre la </a:t>
            </a:r>
            <a:r>
              <a:rPr lang="es-ES_tradnl" sz="3600" dirty="0"/>
              <a:t>libertad sindical </a:t>
            </a:r>
            <a:r>
              <a:rPr lang="es-ES_tradnl" sz="3600" b="0" dirty="0"/>
              <a:t>y la protección del </a:t>
            </a:r>
            <a:r>
              <a:rPr lang="es-ES_tradnl" sz="3600" dirty="0"/>
              <a:t>derecho de sindicación</a:t>
            </a:r>
            <a:r>
              <a:rPr lang="es-ES_tradnl" sz="3600" b="0" dirty="0"/>
              <a:t>, 1948 (núm. 87)</a:t>
            </a:r>
            <a:endParaRPr lang="es-ES_tradnl" sz="3600" dirty="0"/>
          </a:p>
        </p:txBody>
      </p:sp>
      <p:sp>
        <p:nvSpPr>
          <p:cNvPr id="4" name="Date Placeholder 3">
            <a:extLst>
              <a:ext uri="{FF2B5EF4-FFF2-40B4-BE49-F238E27FC236}">
                <a16:creationId xmlns:a16="http://schemas.microsoft.com/office/drawing/2014/main" id="{6F6B580E-B63E-358F-7451-82273C243ECE}"/>
              </a:ext>
            </a:extLst>
          </p:cNvPr>
          <p:cNvSpPr>
            <a:spLocks noGrp="1"/>
          </p:cNvSpPr>
          <p:nvPr>
            <p:ph type="dt" sz="half" idx="10"/>
          </p:nvPr>
        </p:nvSpPr>
        <p:spPr/>
        <p:txBody>
          <a:bodyPr/>
          <a:lstStyle/>
          <a:p>
            <a:r>
              <a:rPr lang="en-GB"/>
              <a:t>Date: Monday / 01 / October / 2019</a:t>
            </a:r>
          </a:p>
        </p:txBody>
      </p:sp>
      <p:sp>
        <p:nvSpPr>
          <p:cNvPr id="5" name="Footer Placeholder 4">
            <a:extLst>
              <a:ext uri="{FF2B5EF4-FFF2-40B4-BE49-F238E27FC236}">
                <a16:creationId xmlns:a16="http://schemas.microsoft.com/office/drawing/2014/main" id="{E662DE39-3D63-289F-0541-20CD63576F3F}"/>
              </a:ext>
            </a:extLst>
          </p:cNvPr>
          <p:cNvSpPr>
            <a:spLocks noGrp="1"/>
          </p:cNvSpPr>
          <p:nvPr>
            <p:ph type="ftr" sz="quarter" idx="11"/>
          </p:nvPr>
        </p:nvSpPr>
        <p:spPr/>
        <p:txBody>
          <a:bodyPr/>
          <a:lstStyle/>
          <a:p>
            <a:r>
              <a:rPr lang="en-GB"/>
              <a:t>Advancing social justice, promoting decent work</a:t>
            </a:r>
          </a:p>
        </p:txBody>
      </p:sp>
      <p:sp>
        <p:nvSpPr>
          <p:cNvPr id="6" name="Slide Number Placeholder 5">
            <a:extLst>
              <a:ext uri="{FF2B5EF4-FFF2-40B4-BE49-F238E27FC236}">
                <a16:creationId xmlns:a16="http://schemas.microsoft.com/office/drawing/2014/main" id="{82B3E19E-6188-B4A3-DCDF-99E06BBA44A4}"/>
              </a:ext>
            </a:extLst>
          </p:cNvPr>
          <p:cNvSpPr>
            <a:spLocks noGrp="1"/>
          </p:cNvSpPr>
          <p:nvPr>
            <p:ph type="sldNum" sz="quarter" idx="12"/>
          </p:nvPr>
        </p:nvSpPr>
        <p:spPr/>
        <p:txBody>
          <a:bodyPr/>
          <a:lstStyle/>
          <a:p>
            <a:fld id="{856227C0-AD57-4F9B-BAE3-EEFB0D0EE427}" type="slidenum">
              <a:rPr lang="en-GB" smtClean="0"/>
              <a:pPr/>
              <a:t>9</a:t>
            </a:fld>
            <a:endParaRPr lang="en-GB"/>
          </a:p>
        </p:txBody>
      </p:sp>
      <p:pic>
        <p:nvPicPr>
          <p:cNvPr id="8" name="Picture 7">
            <a:extLst>
              <a:ext uri="{FF2B5EF4-FFF2-40B4-BE49-F238E27FC236}">
                <a16:creationId xmlns:a16="http://schemas.microsoft.com/office/drawing/2014/main" id="{E6BFCFFB-01CC-7182-AECA-4D6D2AB78434}"/>
              </a:ext>
            </a:extLst>
          </p:cNvPr>
          <p:cNvPicPr>
            <a:picLocks noChangeAspect="1"/>
          </p:cNvPicPr>
          <p:nvPr/>
        </p:nvPicPr>
        <p:blipFill>
          <a:blip r:embed="rId2"/>
          <a:stretch>
            <a:fillRect/>
          </a:stretch>
        </p:blipFill>
        <p:spPr>
          <a:xfrm>
            <a:off x="6096000" y="742708"/>
            <a:ext cx="4051738" cy="4260183"/>
          </a:xfrm>
          <a:prstGeom prst="rect">
            <a:avLst/>
          </a:prstGeom>
        </p:spPr>
      </p:pic>
    </p:spTree>
    <p:extLst>
      <p:ext uri="{BB962C8B-B14F-4D97-AF65-F5344CB8AC3E}">
        <p14:creationId xmlns:p14="http://schemas.microsoft.com/office/powerpoint/2010/main" val="3527456583"/>
      </p:ext>
    </p:extLst>
  </p:cSld>
  <p:clrMapOvr>
    <a:masterClrMapping/>
  </p:clrMapOvr>
</p:sld>
</file>

<file path=ppt/theme/theme1.xml><?xml version="1.0" encoding="utf-8"?>
<a:theme xmlns:a="http://schemas.openxmlformats.org/drawingml/2006/main" name="ILO 2020">
  <a:themeElements>
    <a:clrScheme name="ILO Jan 2020">
      <a:dk1>
        <a:srgbClr val="230050"/>
      </a:dk1>
      <a:lt1>
        <a:sysClr val="window" lastClr="FFFFFF"/>
      </a:lt1>
      <a:dk2>
        <a:srgbClr val="000000"/>
      </a:dk2>
      <a:lt2>
        <a:srgbClr val="F8FCFE"/>
      </a:lt2>
      <a:accent1>
        <a:srgbClr val="1E2DBE"/>
      </a:accent1>
      <a:accent2>
        <a:srgbClr val="FA3C4B"/>
      </a:accent2>
      <a:accent3>
        <a:srgbClr val="FFCD2D"/>
      </a:accent3>
      <a:accent4>
        <a:srgbClr val="960A55"/>
      </a:accent4>
      <a:accent5>
        <a:srgbClr val="05D2D2"/>
      </a:accent5>
      <a:accent6>
        <a:srgbClr val="8CE164"/>
      </a:accent6>
      <a:hlink>
        <a:srgbClr val="230050"/>
      </a:hlink>
      <a:folHlink>
        <a:srgbClr val="23005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A1C2288-CFEF-4F93-B5BB-5DDBEBB64353}" vid="{7F958106-6AC3-4891-A1B1-8705B12EFF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ILO 2020</Template>
  <TotalTime>3523</TotalTime>
  <Words>5243</Words>
  <Application>Microsoft Macintosh PowerPoint</Application>
  <PresentationFormat>Widescreen</PresentationFormat>
  <Paragraphs>468</Paragraphs>
  <Slides>28</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Aptos</vt:lpstr>
      <vt:lpstr>Arial</vt:lpstr>
      <vt:lpstr>Calibri</vt:lpstr>
      <vt:lpstr>Georgia</vt:lpstr>
      <vt:lpstr>Open Sans</vt:lpstr>
      <vt:lpstr>Wingdings</vt:lpstr>
      <vt:lpstr>Wingdings 3</vt:lpstr>
      <vt:lpstr>ILO 2020</vt:lpstr>
      <vt:lpstr>Las normas internacionales sobre libertad sindical y negociación colectiva</vt:lpstr>
      <vt:lpstr>Contenido de la presentación</vt:lpstr>
      <vt:lpstr>Introducción</vt:lpstr>
      <vt:lpstr>Las normas internacionales del trabajo</vt:lpstr>
      <vt:lpstr>PowerPoint Presentation</vt:lpstr>
      <vt:lpstr>2 tipos de mecanismos de control</vt:lpstr>
      <vt:lpstr>Instrumentos sobre libertad sindical y negociación colectiva  </vt:lpstr>
      <vt:lpstr>Convenios de la OIT sobre libertad sindical, negociación colectiva y relaciones laborales </vt:lpstr>
      <vt:lpstr>Convenio sobre la libertad sindical y la protección del derecho de sindicación, 1948 (núm. 87)</vt:lpstr>
      <vt:lpstr>Convenio núm. 87 en breve</vt:lpstr>
      <vt:lpstr>Derecho de sindicación (artículo 2)</vt:lpstr>
      <vt:lpstr>Derecho de los trabajadores y empleadores a constituir o afiliarse a las organizaciones que estimen convenientes </vt:lpstr>
      <vt:lpstr>PowerPoint Presentation</vt:lpstr>
      <vt:lpstr>Independencia de las organizaciones (artículo 3)</vt:lpstr>
      <vt:lpstr>Convenio sobre el derecho de sindicación y de negociación colectiva, 1949 (núm. 98)</vt:lpstr>
      <vt:lpstr>Convenio núm. 98 en breve</vt:lpstr>
      <vt:lpstr>Protección contra actos de discriminación antisindical (artículo 1)</vt:lpstr>
      <vt:lpstr>Ejemplos de actividades sindicales</vt:lpstr>
      <vt:lpstr>Protección contra actos de injerencia (artículo 2) </vt:lpstr>
      <vt:lpstr>Fomento de la negociación colectiva (artículo 4)</vt:lpstr>
      <vt:lpstr>Principios en la negociación colectiva</vt:lpstr>
      <vt:lpstr>Integración de la perspectiva de género     </vt:lpstr>
      <vt:lpstr>Perspectiva de género</vt:lpstr>
      <vt:lpstr>Comentarios de la CEACR sobre México</vt:lpstr>
      <vt:lpstr>Reforma laboral</vt:lpstr>
      <vt:lpstr>Elementos relacionados con el sector público</vt:lpstr>
      <vt:lpstr>Diálogo</vt:lpstr>
      <vt:lpstr>¡Muchas 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title here 40pt</dc:title>
  <dc:creator>LIBSYND</dc:creator>
  <cp:lastModifiedBy>LIBSYND</cp:lastModifiedBy>
  <cp:revision>196</cp:revision>
  <dcterms:created xsi:type="dcterms:W3CDTF">2023-10-10T15:30:56Z</dcterms:created>
  <dcterms:modified xsi:type="dcterms:W3CDTF">2024-10-17T19:36:47Z</dcterms:modified>
</cp:coreProperties>
</file>